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sldIdLst>
    <p:sldId id="262" r:id="rId2"/>
    <p:sldId id="263" r:id="rId3"/>
    <p:sldId id="325" r:id="rId4"/>
    <p:sldId id="326" r:id="rId5"/>
    <p:sldId id="327" r:id="rId6"/>
    <p:sldId id="334" r:id="rId7"/>
    <p:sldId id="329" r:id="rId8"/>
    <p:sldId id="294" r:id="rId9"/>
    <p:sldId id="271" r:id="rId10"/>
    <p:sldId id="320" r:id="rId11"/>
    <p:sldId id="323" r:id="rId12"/>
    <p:sldId id="336" r:id="rId13"/>
    <p:sldId id="324" r:id="rId14"/>
    <p:sldId id="322" r:id="rId15"/>
    <p:sldId id="283" r:id="rId16"/>
    <p:sldId id="270" r:id="rId17"/>
    <p:sldId id="296" r:id="rId18"/>
    <p:sldId id="335" r:id="rId19"/>
    <p:sldId id="295" r:id="rId20"/>
    <p:sldId id="338" r:id="rId21"/>
    <p:sldId id="269" r:id="rId22"/>
    <p:sldId id="272" r:id="rId23"/>
    <p:sldId id="321" r:id="rId24"/>
    <p:sldId id="266" r:id="rId25"/>
    <p:sldId id="284" r:id="rId26"/>
    <p:sldId id="285" r:id="rId27"/>
    <p:sldId id="273" r:id="rId28"/>
    <p:sldId id="274" r:id="rId29"/>
    <p:sldId id="264" r:id="rId30"/>
    <p:sldId id="281" r:id="rId31"/>
    <p:sldId id="333" r:id="rId32"/>
    <p:sldId id="268" r:id="rId33"/>
    <p:sldId id="282" r:id="rId34"/>
    <p:sldId id="267" r:id="rId35"/>
    <p:sldId id="291" r:id="rId36"/>
    <p:sldId id="292" r:id="rId37"/>
    <p:sldId id="331" r:id="rId38"/>
    <p:sldId id="332" r:id="rId39"/>
    <p:sldId id="319" r:id="rId40"/>
    <p:sldId id="275" r:id="rId41"/>
    <p:sldId id="287" r:id="rId42"/>
    <p:sldId id="288" r:id="rId43"/>
    <p:sldId id="297" r:id="rId44"/>
    <p:sldId id="298" r:id="rId45"/>
    <p:sldId id="289" r:id="rId46"/>
    <p:sldId id="278" r:id="rId47"/>
    <p:sldId id="27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5" id="{7AEA8224-9A31-6640-8D58-AD7685E9AEC9}">
          <p14:sldIdLst>
            <p14:sldId id="262"/>
            <p14:sldId id="263"/>
          </p14:sldIdLst>
        </p14:section>
        <p14:section name="Comparing cutoff methods" id="{8B6D955A-5620-5D44-BBB5-32491B74A4C6}">
          <p14:sldIdLst>
            <p14:sldId id="325"/>
            <p14:sldId id="326"/>
            <p14:sldId id="327"/>
            <p14:sldId id="334"/>
            <p14:sldId id="329"/>
          </p14:sldIdLst>
        </p14:section>
        <p14:section name="Sensitivity and specificity" id="{FEE59E12-2526-8E44-9ECC-6023D1057B82}">
          <p14:sldIdLst>
            <p14:sldId id="294"/>
            <p14:sldId id="271"/>
            <p14:sldId id="320"/>
            <p14:sldId id="323"/>
            <p14:sldId id="336"/>
            <p14:sldId id="324"/>
            <p14:sldId id="322"/>
            <p14:sldId id="283"/>
            <p14:sldId id="270"/>
            <p14:sldId id="296"/>
            <p14:sldId id="335"/>
            <p14:sldId id="295"/>
            <p14:sldId id="338"/>
          </p14:sldIdLst>
        </p14:section>
        <p14:section name="ROC curves" id="{F6B08570-EA1C-5848-A156-EA6690246DB7}">
          <p14:sldIdLst>
            <p14:sldId id="269"/>
            <p14:sldId id="272"/>
            <p14:sldId id="321"/>
            <p14:sldId id="266"/>
            <p14:sldId id="284"/>
            <p14:sldId id="285"/>
            <p14:sldId id="273"/>
            <p14:sldId id="274"/>
          </p14:sldIdLst>
        </p14:section>
        <p14:section name="Mean + SD" id="{B0462169-DDC4-3843-B3A5-08DAF70323F3}">
          <p14:sldIdLst>
            <p14:sldId id="264"/>
            <p14:sldId id="281"/>
            <p14:sldId id="333"/>
            <p14:sldId id="268"/>
            <p14:sldId id="282"/>
            <p14:sldId id="267"/>
            <p14:sldId id="291"/>
            <p14:sldId id="292"/>
            <p14:sldId id="331"/>
            <p14:sldId id="332"/>
            <p14:sldId id="319"/>
          </p14:sldIdLst>
        </p14:section>
        <p14:section name="Mixture models" id="{182F2A2D-127B-6E48-8476-4A0E87A2B4CC}">
          <p14:sldIdLst>
            <p14:sldId id="275"/>
            <p14:sldId id="287"/>
            <p14:sldId id="288"/>
            <p14:sldId id="297"/>
            <p14:sldId id="298"/>
            <p14:sldId id="289"/>
            <p14:sldId id="278"/>
          </p14:sldIdLst>
        </p14:section>
        <p14:section name="Conclusion" id="{D32F214A-CA1A-8241-ADFF-DC091441CA2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3"/>
    <p:restoredTop sz="77234"/>
  </p:normalViewPr>
  <p:slideViewPr>
    <p:cSldViewPr snapToGrid="0">
      <p:cViewPr varScale="1">
        <p:scale>
          <a:sx n="88" d="100"/>
          <a:sy n="88" d="100"/>
        </p:scale>
        <p:origin x="824" y="192"/>
      </p:cViewPr>
      <p:guideLst/>
    </p:cSldViewPr>
  </p:slideViewPr>
  <p:outlineViewPr>
    <p:cViewPr>
      <p:scale>
        <a:sx n="33" d="100"/>
        <a:sy n="33" d="100"/>
      </p:scale>
      <p:origin x="0" y="-10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Tara Hegde" userId="d93a2558-a889-4521-bcb4-6ed3fce9e012" providerId="ADAL" clId="{641AC2CA-CCB4-F343-A9CF-8A0B4707948A}"/>
    <pc:docChg chg="undo redo custSel addSld delSld modSld sldOrd modSection">
      <pc:chgData name="Sonia Tara Hegde" userId="d93a2558-a889-4521-bcb4-6ed3fce9e012" providerId="ADAL" clId="{641AC2CA-CCB4-F343-A9CF-8A0B4707948A}" dt="2025-05-22T04:47:42.265" v="1581" actId="20577"/>
      <pc:docMkLst>
        <pc:docMk/>
      </pc:docMkLst>
      <pc:sldChg chg="modSp mod">
        <pc:chgData name="Sonia Tara Hegde" userId="d93a2558-a889-4521-bcb4-6ed3fce9e012" providerId="ADAL" clId="{641AC2CA-CCB4-F343-A9CF-8A0B4707948A}" dt="2025-05-19T18:12:23.921" v="46" actId="20577"/>
        <pc:sldMkLst>
          <pc:docMk/>
          <pc:sldMk cId="2019742042" sldId="263"/>
        </pc:sldMkLst>
      </pc:sldChg>
      <pc:sldChg chg="modSp mod modNotesTx">
        <pc:chgData name="Sonia Tara Hegde" userId="d93a2558-a889-4521-bcb4-6ed3fce9e012" providerId="ADAL" clId="{641AC2CA-CCB4-F343-A9CF-8A0B4707948A}" dt="2025-05-22T04:46:45.148" v="1574" actId="20577"/>
        <pc:sldMkLst>
          <pc:docMk/>
          <pc:sldMk cId="3474297192" sldId="264"/>
        </pc:sldMkLst>
      </pc:sldChg>
      <pc:sldChg chg="modSp modAnim">
        <pc:chgData name="Sonia Tara Hegde" userId="d93a2558-a889-4521-bcb4-6ed3fce9e012" providerId="ADAL" clId="{641AC2CA-CCB4-F343-A9CF-8A0B4707948A}" dt="2025-05-19T22:10:47.741" v="917" actId="20577"/>
        <pc:sldMkLst>
          <pc:docMk/>
          <pc:sldMk cId="4147780259" sldId="266"/>
        </pc:sldMkLst>
      </pc:sldChg>
      <pc:sldChg chg="modNotesTx">
        <pc:chgData name="Sonia Tara Hegde" userId="d93a2558-a889-4521-bcb4-6ed3fce9e012" providerId="ADAL" clId="{641AC2CA-CCB4-F343-A9CF-8A0B4707948A}" dt="2025-05-22T04:47:12.338" v="1577" actId="20577"/>
        <pc:sldMkLst>
          <pc:docMk/>
          <pc:sldMk cId="879771034" sldId="267"/>
        </pc:sldMkLst>
      </pc:sldChg>
      <pc:sldChg chg="modSp mod modNotesTx">
        <pc:chgData name="Sonia Tara Hegde" userId="d93a2558-a889-4521-bcb4-6ed3fce9e012" providerId="ADAL" clId="{641AC2CA-CCB4-F343-A9CF-8A0B4707948A}" dt="2025-05-22T04:46:56.279" v="1575" actId="20577"/>
        <pc:sldMkLst>
          <pc:docMk/>
          <pc:sldMk cId="2711141833" sldId="268"/>
        </pc:sldMkLst>
      </pc:sldChg>
      <pc:sldChg chg="modSp mod">
        <pc:chgData name="Sonia Tara Hegde" userId="d93a2558-a889-4521-bcb4-6ed3fce9e012" providerId="ADAL" clId="{641AC2CA-CCB4-F343-A9CF-8A0B4707948A}" dt="2025-05-19T22:04:13.316" v="806" actId="113"/>
        <pc:sldMkLst>
          <pc:docMk/>
          <pc:sldMk cId="2499460883" sldId="269"/>
        </pc:sldMkLst>
      </pc:sldChg>
      <pc:sldChg chg="modSp ord modAnim">
        <pc:chgData name="Sonia Tara Hegde" userId="d93a2558-a889-4521-bcb4-6ed3fce9e012" providerId="ADAL" clId="{641AC2CA-CCB4-F343-A9CF-8A0B4707948A}" dt="2025-05-19T21:56:37.233" v="777" actId="207"/>
        <pc:sldMkLst>
          <pc:docMk/>
          <pc:sldMk cId="1234010339" sldId="270"/>
        </pc:sldMkLst>
      </pc:sldChg>
      <pc:sldChg chg="addSp delSp modSp mod modAnim modNotesTx">
        <pc:chgData name="Sonia Tara Hegde" userId="d93a2558-a889-4521-bcb4-6ed3fce9e012" providerId="ADAL" clId="{641AC2CA-CCB4-F343-A9CF-8A0B4707948A}" dt="2025-05-22T04:45:45.138" v="1569" actId="20577"/>
        <pc:sldMkLst>
          <pc:docMk/>
          <pc:sldMk cId="333902903" sldId="271"/>
        </pc:sldMkLst>
      </pc:sldChg>
      <pc:sldChg chg="modSp mod">
        <pc:chgData name="Sonia Tara Hegde" userId="d93a2558-a889-4521-bcb4-6ed3fce9e012" providerId="ADAL" clId="{641AC2CA-CCB4-F343-A9CF-8A0B4707948A}" dt="2025-05-19T22:06:28.338" v="880" actId="20577"/>
        <pc:sldMkLst>
          <pc:docMk/>
          <pc:sldMk cId="1858928349" sldId="272"/>
        </pc:sldMkLst>
      </pc:sldChg>
      <pc:sldChg chg="modSp mod">
        <pc:chgData name="Sonia Tara Hegde" userId="d93a2558-a889-4521-bcb4-6ed3fce9e012" providerId="ADAL" clId="{641AC2CA-CCB4-F343-A9CF-8A0B4707948A}" dt="2025-05-19T22:15:08.001" v="945" actId="255"/>
        <pc:sldMkLst>
          <pc:docMk/>
          <pc:sldMk cId="1133513415" sldId="273"/>
        </pc:sldMkLst>
      </pc:sldChg>
      <pc:sldChg chg="modSp mod">
        <pc:chgData name="Sonia Tara Hegde" userId="d93a2558-a889-4521-bcb4-6ed3fce9e012" providerId="ADAL" clId="{641AC2CA-CCB4-F343-A9CF-8A0B4707948A}" dt="2025-05-19T22:15:39.070" v="948" actId="12"/>
        <pc:sldMkLst>
          <pc:docMk/>
          <pc:sldMk cId="867732686" sldId="274"/>
        </pc:sldMkLst>
      </pc:sldChg>
      <pc:sldChg chg="modSp mod">
        <pc:chgData name="Sonia Tara Hegde" userId="d93a2558-a889-4521-bcb4-6ed3fce9e012" providerId="ADAL" clId="{641AC2CA-CCB4-F343-A9CF-8A0B4707948A}" dt="2025-05-19T22:55:16.082" v="1498" actId="20577"/>
        <pc:sldMkLst>
          <pc:docMk/>
          <pc:sldMk cId="741558308" sldId="275"/>
        </pc:sldMkLst>
      </pc:sldChg>
      <pc:sldChg chg="modSp mod">
        <pc:chgData name="Sonia Tara Hegde" userId="d93a2558-a889-4521-bcb4-6ed3fce9e012" providerId="ADAL" clId="{641AC2CA-CCB4-F343-A9CF-8A0B4707948A}" dt="2025-05-19T22:55:32.414" v="1499" actId="1076"/>
        <pc:sldMkLst>
          <pc:docMk/>
          <pc:sldMk cId="4130699570" sldId="278"/>
        </pc:sldMkLst>
      </pc:sldChg>
      <pc:sldChg chg="modSp mod">
        <pc:chgData name="Sonia Tara Hegde" userId="d93a2558-a889-4521-bcb4-6ed3fce9e012" providerId="ADAL" clId="{641AC2CA-CCB4-F343-A9CF-8A0B4707948A}" dt="2025-05-19T22:55:48.150" v="1513" actId="20577"/>
        <pc:sldMkLst>
          <pc:docMk/>
          <pc:sldMk cId="797281096" sldId="279"/>
        </pc:sldMkLst>
      </pc:sldChg>
      <pc:sldChg chg="modSp mod modNotesTx">
        <pc:chgData name="Sonia Tara Hegde" userId="d93a2558-a889-4521-bcb4-6ed3fce9e012" providerId="ADAL" clId="{641AC2CA-CCB4-F343-A9CF-8A0B4707948A}" dt="2025-05-22T04:47:06.849" v="1576" actId="20577"/>
        <pc:sldMkLst>
          <pc:docMk/>
          <pc:sldMk cId="448242425" sldId="282"/>
        </pc:sldMkLst>
      </pc:sldChg>
      <pc:sldChg chg="modSp mod">
        <pc:chgData name="Sonia Tara Hegde" userId="d93a2558-a889-4521-bcb4-6ed3fce9e012" providerId="ADAL" clId="{641AC2CA-CCB4-F343-A9CF-8A0B4707948A}" dt="2025-05-19T21:41:14.426" v="673" actId="255"/>
        <pc:sldMkLst>
          <pc:docMk/>
          <pc:sldMk cId="332812018" sldId="283"/>
        </pc:sldMkLst>
      </pc:sldChg>
      <pc:sldChg chg="modSp mod">
        <pc:chgData name="Sonia Tara Hegde" userId="d93a2558-a889-4521-bcb4-6ed3fce9e012" providerId="ADAL" clId="{641AC2CA-CCB4-F343-A9CF-8A0B4707948A}" dt="2025-05-19T22:11:41.098" v="929" actId="20577"/>
        <pc:sldMkLst>
          <pc:docMk/>
          <pc:sldMk cId="1871185235" sldId="284"/>
        </pc:sldMkLst>
      </pc:sldChg>
      <pc:sldChg chg="modSp mod modNotesTx">
        <pc:chgData name="Sonia Tara Hegde" userId="d93a2558-a889-4521-bcb4-6ed3fce9e012" providerId="ADAL" clId="{641AC2CA-CCB4-F343-A9CF-8A0B4707948A}" dt="2025-05-22T04:46:26.359" v="1573" actId="20577"/>
        <pc:sldMkLst>
          <pc:docMk/>
          <pc:sldMk cId="4014740805" sldId="285"/>
        </pc:sldMkLst>
      </pc:sldChg>
      <pc:sldChg chg="modSp mod">
        <pc:chgData name="Sonia Tara Hegde" userId="d93a2558-a889-4521-bcb4-6ed3fce9e012" providerId="ADAL" clId="{641AC2CA-CCB4-F343-A9CF-8A0B4707948A}" dt="2025-05-19T22:50:10.890" v="1356" actId="255"/>
        <pc:sldMkLst>
          <pc:docMk/>
          <pc:sldMk cId="1461107896" sldId="287"/>
        </pc:sldMkLst>
      </pc:sldChg>
      <pc:sldChg chg="modSp mod">
        <pc:chgData name="Sonia Tara Hegde" userId="d93a2558-a889-4521-bcb4-6ed3fce9e012" providerId="ADAL" clId="{641AC2CA-CCB4-F343-A9CF-8A0B4707948A}" dt="2025-05-19T22:50:25.326" v="1361" actId="1035"/>
        <pc:sldMkLst>
          <pc:docMk/>
          <pc:sldMk cId="3370676167" sldId="288"/>
        </pc:sldMkLst>
      </pc:sldChg>
      <pc:sldChg chg="modSp mod modNotesTx">
        <pc:chgData name="Sonia Tara Hegde" userId="d93a2558-a889-4521-bcb4-6ed3fce9e012" providerId="ADAL" clId="{641AC2CA-CCB4-F343-A9CF-8A0B4707948A}" dt="2025-05-22T04:47:42.265" v="1581" actId="20577"/>
        <pc:sldMkLst>
          <pc:docMk/>
          <pc:sldMk cId="2890351887" sldId="289"/>
        </pc:sldMkLst>
      </pc:sldChg>
      <pc:sldChg chg="addSp delSp modSp mod">
        <pc:chgData name="Sonia Tara Hegde" userId="d93a2558-a889-4521-bcb4-6ed3fce9e012" providerId="ADAL" clId="{641AC2CA-CCB4-F343-A9CF-8A0B4707948A}" dt="2025-05-19T22:27:07.421" v="1038" actId="20577"/>
        <pc:sldMkLst>
          <pc:docMk/>
          <pc:sldMk cId="1543346692" sldId="292"/>
        </pc:sldMkLst>
      </pc:sldChg>
      <pc:sldChg chg="modSp mod">
        <pc:chgData name="Sonia Tara Hegde" userId="d93a2558-a889-4521-bcb4-6ed3fce9e012" providerId="ADAL" clId="{641AC2CA-CCB4-F343-A9CF-8A0B4707948A}" dt="2025-05-19T21:38:25.873" v="652" actId="207"/>
        <pc:sldMkLst>
          <pc:docMk/>
          <pc:sldMk cId="2664648000" sldId="294"/>
        </pc:sldMkLst>
      </pc:sldChg>
      <pc:sldChg chg="modSp mod modAnim">
        <pc:chgData name="Sonia Tara Hegde" userId="d93a2558-a889-4521-bcb4-6ed3fce9e012" providerId="ADAL" clId="{641AC2CA-CCB4-F343-A9CF-8A0B4707948A}" dt="2025-05-19T22:01:47.615" v="802"/>
        <pc:sldMkLst>
          <pc:docMk/>
          <pc:sldMk cId="969500752" sldId="296"/>
        </pc:sldMkLst>
      </pc:sldChg>
      <pc:sldChg chg="modSp mod modNotesTx">
        <pc:chgData name="Sonia Tara Hegde" userId="d93a2558-a889-4521-bcb4-6ed3fce9e012" providerId="ADAL" clId="{641AC2CA-CCB4-F343-A9CF-8A0B4707948A}" dt="2025-05-22T04:47:28.067" v="1578" actId="20577"/>
        <pc:sldMkLst>
          <pc:docMk/>
          <pc:sldMk cId="1212203435" sldId="297"/>
        </pc:sldMkLst>
      </pc:sldChg>
      <pc:sldChg chg="modSp mod">
        <pc:chgData name="Sonia Tara Hegde" userId="d93a2558-a889-4521-bcb4-6ed3fce9e012" providerId="ADAL" clId="{641AC2CA-CCB4-F343-A9CF-8A0B4707948A}" dt="2025-05-19T22:52:41.941" v="1380" actId="1037"/>
        <pc:sldMkLst>
          <pc:docMk/>
          <pc:sldMk cId="1133080327" sldId="298"/>
        </pc:sldMkLst>
      </pc:sldChg>
      <pc:sldChg chg="modSp mod">
        <pc:chgData name="Sonia Tara Hegde" userId="d93a2558-a889-4521-bcb4-6ed3fce9e012" providerId="ADAL" clId="{641AC2CA-CCB4-F343-A9CF-8A0B4707948A}" dt="2025-05-19T22:27:14.490" v="1040" actId="20577"/>
        <pc:sldMkLst>
          <pc:docMk/>
          <pc:sldMk cId="1610700448" sldId="319"/>
        </pc:sldMkLst>
      </pc:sldChg>
      <pc:sldChg chg="modSp mod ord">
        <pc:chgData name="Sonia Tara Hegde" userId="d93a2558-a889-4521-bcb4-6ed3fce9e012" providerId="ADAL" clId="{641AC2CA-CCB4-F343-A9CF-8A0B4707948A}" dt="2025-05-19T22:02:23.451" v="804" actId="20577"/>
        <pc:sldMkLst>
          <pc:docMk/>
          <pc:sldMk cId="2091334620" sldId="320"/>
        </pc:sldMkLst>
      </pc:sldChg>
      <pc:sldChg chg="modSp mod">
        <pc:chgData name="Sonia Tara Hegde" userId="d93a2558-a889-4521-bcb4-6ed3fce9e012" providerId="ADAL" clId="{641AC2CA-CCB4-F343-A9CF-8A0B4707948A}" dt="2025-05-19T22:14:17.160" v="944" actId="14100"/>
        <pc:sldMkLst>
          <pc:docMk/>
          <pc:sldMk cId="2104297156" sldId="321"/>
        </pc:sldMkLst>
      </pc:sldChg>
      <pc:sldChg chg="modSp mod">
        <pc:chgData name="Sonia Tara Hegde" userId="d93a2558-a889-4521-bcb4-6ed3fce9e012" providerId="ADAL" clId="{641AC2CA-CCB4-F343-A9CF-8A0B4707948A}" dt="2025-05-19T21:41:01.743" v="672" actId="207"/>
        <pc:sldMkLst>
          <pc:docMk/>
          <pc:sldMk cId="1809171964" sldId="322"/>
        </pc:sldMkLst>
      </pc:sldChg>
      <pc:sldChg chg="modSp mod">
        <pc:chgData name="Sonia Tara Hegde" userId="d93a2558-a889-4521-bcb4-6ed3fce9e012" providerId="ADAL" clId="{641AC2CA-CCB4-F343-A9CF-8A0B4707948A}" dt="2025-05-19T21:53:57.128" v="766" actId="20577"/>
        <pc:sldMkLst>
          <pc:docMk/>
          <pc:sldMk cId="4273434727" sldId="323"/>
        </pc:sldMkLst>
      </pc:sldChg>
      <pc:sldChg chg="modSp mod">
        <pc:chgData name="Sonia Tara Hegde" userId="d93a2558-a889-4521-bcb4-6ed3fce9e012" providerId="ADAL" clId="{641AC2CA-CCB4-F343-A9CF-8A0B4707948A}" dt="2025-05-19T21:40:51.070" v="670" actId="207"/>
        <pc:sldMkLst>
          <pc:docMk/>
          <pc:sldMk cId="147488878" sldId="324"/>
        </pc:sldMkLst>
      </pc:sldChg>
      <pc:sldChg chg="modNotesTx">
        <pc:chgData name="Sonia Tara Hegde" userId="d93a2558-a889-4521-bcb4-6ed3fce9e012" providerId="ADAL" clId="{641AC2CA-CCB4-F343-A9CF-8A0B4707948A}" dt="2025-05-22T04:45:24.793" v="1568" actId="20577"/>
        <pc:sldMkLst>
          <pc:docMk/>
          <pc:sldMk cId="179189045" sldId="325"/>
        </pc:sldMkLst>
      </pc:sldChg>
      <pc:sldChg chg="modSp mod">
        <pc:chgData name="Sonia Tara Hegde" userId="d93a2558-a889-4521-bcb4-6ed3fce9e012" providerId="ADAL" clId="{641AC2CA-CCB4-F343-A9CF-8A0B4707948A}" dt="2025-05-19T18:14:33.340" v="61" actId="1076"/>
        <pc:sldMkLst>
          <pc:docMk/>
          <pc:sldMk cId="4015880569" sldId="327"/>
        </pc:sldMkLst>
      </pc:sldChg>
      <pc:sldChg chg="delSp del mod">
        <pc:chgData name="Sonia Tara Hegde" userId="d93a2558-a889-4521-bcb4-6ed3fce9e012" providerId="ADAL" clId="{641AC2CA-CCB4-F343-A9CF-8A0B4707948A}" dt="2025-05-19T18:14:24.991" v="60" actId="2696"/>
        <pc:sldMkLst>
          <pc:docMk/>
          <pc:sldMk cId="939775401" sldId="328"/>
        </pc:sldMkLst>
      </pc:sldChg>
      <pc:sldChg chg="modSp mod">
        <pc:chgData name="Sonia Tara Hegde" userId="d93a2558-a889-4521-bcb4-6ed3fce9e012" providerId="ADAL" clId="{641AC2CA-CCB4-F343-A9CF-8A0B4707948A}" dt="2025-05-19T22:24:59.023" v="1010" actId="1076"/>
        <pc:sldMkLst>
          <pc:docMk/>
          <pc:sldMk cId="1671516911" sldId="331"/>
        </pc:sldMkLst>
      </pc:sldChg>
      <pc:sldChg chg="addSp delSp modSp add mod">
        <pc:chgData name="Sonia Tara Hegde" userId="d93a2558-a889-4521-bcb4-6ed3fce9e012" providerId="ADAL" clId="{641AC2CA-CCB4-F343-A9CF-8A0B4707948A}" dt="2025-05-19T18:14:52.116" v="79" actId="20577"/>
        <pc:sldMkLst>
          <pc:docMk/>
          <pc:sldMk cId="1009822307" sldId="334"/>
        </pc:sldMkLst>
      </pc:sldChg>
      <pc:sldChg chg="addSp delSp modSp add mod ord addAnim delAnim modAnim">
        <pc:chgData name="Sonia Tara Hegde" userId="d93a2558-a889-4521-bcb4-6ed3fce9e012" providerId="ADAL" clId="{641AC2CA-CCB4-F343-A9CF-8A0B4707948A}" dt="2025-05-19T22:29:53.921" v="1044" actId="21"/>
        <pc:sldMkLst>
          <pc:docMk/>
          <pc:sldMk cId="955256408" sldId="335"/>
        </pc:sldMkLst>
      </pc:sldChg>
      <pc:sldChg chg="addSp delSp modSp new mod ord modAnim">
        <pc:chgData name="Sonia Tara Hegde" userId="d93a2558-a889-4521-bcb4-6ed3fce9e012" providerId="ADAL" clId="{641AC2CA-CCB4-F343-A9CF-8A0B4707948A}" dt="2025-05-20T06:02:52.430" v="1565" actId="20577"/>
        <pc:sldMkLst>
          <pc:docMk/>
          <pc:sldMk cId="1997838570" sldId="336"/>
        </pc:sldMkLst>
      </pc:sldChg>
      <pc:sldChg chg="add del modAnim">
        <pc:chgData name="Sonia Tara Hegde" userId="d93a2558-a889-4521-bcb4-6ed3fce9e012" providerId="ADAL" clId="{641AC2CA-CCB4-F343-A9CF-8A0B4707948A}" dt="2025-05-19T22:01:22.726" v="800" actId="2696"/>
        <pc:sldMkLst>
          <pc:docMk/>
          <pc:sldMk cId="2994758812" sldId="337"/>
        </pc:sldMkLst>
      </pc:sldChg>
      <pc:sldChg chg="delSp modSp add mod delAnim modAnim">
        <pc:chgData name="Sonia Tara Hegde" userId="d93a2558-a889-4521-bcb4-6ed3fce9e012" providerId="ADAL" clId="{641AC2CA-CCB4-F343-A9CF-8A0B4707948A}" dt="2025-05-19T22:01:56.105" v="803"/>
        <pc:sldMkLst>
          <pc:docMk/>
          <pc:sldMk cId="2615845843" sldId="338"/>
        </pc:sldMkLst>
      </pc:sldChg>
    </pc:docChg>
  </pc:docChgLst>
  <pc:docChgLst>
    <pc:chgData name="Sonia Tara Hegde" userId="d93a2558-a889-4521-bcb4-6ed3fce9e012" providerId="ADAL" clId="{F9502C01-A708-9543-A36C-712EE19F5845}"/>
    <pc:docChg chg="delSld modSld delSection modSection">
      <pc:chgData name="Sonia Tara Hegde" userId="d93a2558-a889-4521-bcb4-6ed3fce9e012" providerId="ADAL" clId="{F9502C01-A708-9543-A36C-712EE19F5845}" dt="2025-07-30T09:40:36.912" v="7" actId="20577"/>
      <pc:docMkLst>
        <pc:docMk/>
      </pc:docMkLst>
      <pc:sldChg chg="modSp mod">
        <pc:chgData name="Sonia Tara Hegde" userId="d93a2558-a889-4521-bcb4-6ed3fce9e012" providerId="ADAL" clId="{F9502C01-A708-9543-A36C-712EE19F5845}" dt="2025-07-30T09:40:36.912" v="7" actId="20577"/>
        <pc:sldMkLst>
          <pc:docMk/>
          <pc:sldMk cId="10623052" sldId="262"/>
        </pc:sldMkLst>
        <pc:spChg chg="mod">
          <ac:chgData name="Sonia Tara Hegde" userId="d93a2558-a889-4521-bcb4-6ed3fce9e012" providerId="ADAL" clId="{F9502C01-A708-9543-A36C-712EE19F5845}" dt="2025-07-30T09:40:36.912" v="7" actId="20577"/>
          <ac:spMkLst>
            <pc:docMk/>
            <pc:sldMk cId="10623052" sldId="262"/>
            <ac:spMk id="2" creationId="{F756AA83-3018-9F8F-528F-89CC66F7B579}"/>
          </ac:spMkLst>
        </pc:spChg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354356339" sldId="265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939043990" sldId="277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537672665" sldId="28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04651184" sldId="299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348940642" sldId="30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42034705" sldId="305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308003049" sldId="306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160286257" sldId="307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276494847" sldId="308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980664946" sldId="309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963041930" sldId="31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970428124" sldId="31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444229574" sldId="313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211814404" sldId="314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59115859" sldId="34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86817123" sldId="34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682364400" sldId="342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874053739" sldId="343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455489951" sldId="344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414551730" sldId="345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383688896" sldId="346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521805494" sldId="347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118512461" sldId="348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4148897013" sldId="349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40204400" sldId="35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856764265" sldId="35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594302332" sldId="352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563903188" sldId="353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975271084" sldId="354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410735319" sldId="355"/>
        </pc:sldMkLst>
      </pc:sldChg>
    </pc:docChg>
  </pc:docChgLst>
  <pc:docChgLst>
    <pc:chgData name="Berube, Sophie" userId="42056e48-058a-47b6-8100-9fca35c7e183" providerId="ADAL" clId="{E8129122-A688-9E4C-9842-FAED06297FAF}"/>
    <pc:docChg chg="custSel modSld">
      <pc:chgData name="Berube, Sophie" userId="42056e48-058a-47b6-8100-9fca35c7e183" providerId="ADAL" clId="{E8129122-A688-9E4C-9842-FAED06297FAF}" dt="2025-05-20T06:53:24.595" v="75" actId="20577"/>
      <pc:docMkLst>
        <pc:docMk/>
      </pc:docMkLst>
      <pc:sldChg chg="delSp modSp mod">
        <pc:chgData name="Berube, Sophie" userId="42056e48-058a-47b6-8100-9fca35c7e183" providerId="ADAL" clId="{E8129122-A688-9E4C-9842-FAED06297FAF}" dt="2025-05-20T06:53:24.595" v="75" actId="20577"/>
        <pc:sldMkLst>
          <pc:docMk/>
          <pc:sldMk cId="1009822307" sldId="334"/>
        </pc:sldMkLst>
      </pc:sldChg>
    </pc:docChg>
  </pc:docChgLst>
  <pc:docChgLst>
    <pc:chgData name="Sonia Tara Hegde" userId="d93a2558-a889-4521-bcb4-6ed3fce9e012" providerId="ADAL" clId="{D7AEB27B-6C89-0A49-928E-71ACFA8647EA}"/>
    <pc:docChg chg="addSld delSld modSld sldOrd addSection modSection">
      <pc:chgData name="Sonia Tara Hegde" userId="d93a2558-a889-4521-bcb4-6ed3fce9e012" providerId="ADAL" clId="{D7AEB27B-6C89-0A49-928E-71ACFA8647EA}" dt="2025-07-08T20:56:28.090" v="518" actId="20577"/>
      <pc:docMkLst>
        <pc:docMk/>
      </pc:docMkLst>
      <pc:sldChg chg="modSp mod">
        <pc:chgData name="Sonia Tara Hegde" userId="d93a2558-a889-4521-bcb4-6ed3fce9e012" providerId="ADAL" clId="{D7AEB27B-6C89-0A49-928E-71ACFA8647EA}" dt="2025-07-08T20:48:31.550" v="14" actId="20577"/>
        <pc:sldMkLst>
          <pc:docMk/>
          <pc:sldMk cId="10623052" sldId="262"/>
        </pc:sldMkLst>
        <pc:spChg chg="mod">
          <ac:chgData name="Sonia Tara Hegde" userId="d93a2558-a889-4521-bcb4-6ed3fce9e012" providerId="ADAL" clId="{D7AEB27B-6C89-0A49-928E-71ACFA8647EA}" dt="2025-07-08T20:48:31.550" v="14" actId="20577"/>
          <ac:spMkLst>
            <pc:docMk/>
            <pc:sldMk cId="10623052" sldId="262"/>
            <ac:spMk id="2" creationId="{F756AA83-3018-9F8F-528F-89CC66F7B579}"/>
          </ac:spMkLst>
        </pc:spChg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354356339" sldId="265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939043990" sldId="277"/>
        </pc:sldMkLst>
      </pc:sldChg>
      <pc:sldChg chg="modNotesTx">
        <pc:chgData name="Sonia Tara Hegde" userId="d93a2558-a889-4521-bcb4-6ed3fce9e012" providerId="ADAL" clId="{D7AEB27B-6C89-0A49-928E-71ACFA8647EA}" dt="2025-07-08T20:56:28.090" v="518" actId="20577"/>
        <pc:sldMkLst>
          <pc:docMk/>
          <pc:sldMk cId="4130699570" sldId="278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537672665" sldId="280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04651184" sldId="299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3348940642" sldId="301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42034705" sldId="305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308003049" sldId="306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160286257" sldId="307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276494847" sldId="308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980664946" sldId="309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963041930" sldId="310"/>
        </pc:sldMkLst>
      </pc:sldChg>
      <pc:sldChg chg="add del modNotesTx">
        <pc:chgData name="Sonia Tara Hegde" userId="d93a2558-a889-4521-bcb4-6ed3fce9e012" providerId="ADAL" clId="{D7AEB27B-6C89-0A49-928E-71ACFA8647EA}" dt="2025-07-08T20:50:32.391" v="110" actId="20577"/>
        <pc:sldMkLst>
          <pc:docMk/>
          <pc:sldMk cId="1970428124" sldId="311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444229574" sldId="313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211814404" sldId="31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59115859" sldId="339"/>
        </pc:sldMkLst>
      </pc:sldChg>
      <pc:sldChg chg="new del ord">
        <pc:chgData name="Sonia Tara Hegde" userId="d93a2558-a889-4521-bcb4-6ed3fce9e012" providerId="ADAL" clId="{D7AEB27B-6C89-0A49-928E-71ACFA8647EA}" dt="2025-07-08T20:47:34.210" v="5" actId="2696"/>
        <pc:sldMkLst>
          <pc:docMk/>
          <pc:sldMk cId="4244731722" sldId="339"/>
        </pc:sldMkLst>
      </pc:sldChg>
      <pc:sldChg chg="modSp add mod modNotesTx">
        <pc:chgData name="Sonia Tara Hegde" userId="d93a2558-a889-4521-bcb4-6ed3fce9e012" providerId="ADAL" clId="{D7AEB27B-6C89-0A49-928E-71ACFA8647EA}" dt="2025-07-08T20:47:53.574" v="9" actId="20577"/>
        <pc:sldMkLst>
          <pc:docMk/>
          <pc:sldMk cId="59115859" sldId="34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86817123" sldId="340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86817123" sldId="341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682364400" sldId="341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682364400" sldId="342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874053739" sldId="342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455489951" sldId="343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874053739" sldId="343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455489951" sldId="34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414551730" sldId="34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383688896" sldId="345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414551730" sldId="345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383688896" sldId="346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521805494" sldId="346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118512461" sldId="347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521805494" sldId="347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118512461" sldId="348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4148897013" sldId="348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40204400" sldId="349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4148897013" sldId="349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40204400" sldId="35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856764265" sldId="35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594302332" sldId="351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856764265" sldId="351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563903188" sldId="352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594302332" sldId="352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563903188" sldId="353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975271084" sldId="353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410735319" sldId="354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975271084" sldId="354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410735319" sldId="3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BD97-50EF-EF40-B6C8-8EEC5922A707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6A33-5D10-324E-A65B-FF977BDFF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Youden’s Index = TPR – FPR = 0.933 – 0 = 0.933 (max is 1)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4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1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shows a simulated normal distribution. The curve models a normal distribution. Samples above the cutoff are shown in red and samples below the cutoff are shown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9DF6-A8EA-0EA5-51B5-5001A74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3F131-3CD8-A9B2-B798-BC00FC4D7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C1029-BA82-497E-50B3-0BB79D4A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B94-A435-FAA3-6B46-7680BD5C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6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FF2C-4B41-63E3-4FC6-2ED9F385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42A9-93E6-09F2-D9F4-6D2306712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8D15-F1F0-A07F-9494-737F04D0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1FA6-F6D8-0CC8-3CC4-C679E2FD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5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statistics show that bimodal distributions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that while some people will use a probability of 50% to determine seropositivity (i.e., assign a binary positivity status) at the individual-level, this is not advised and can result in biased results. Here, we recommend using the mixture model to directly estimate the population-level seroprevalence by summing the </a:t>
            </a:r>
            <a:r>
              <a:rPr lang="en-US"/>
              <a:t>individual-level probabilities.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4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EA7-7FB5-8605-9B92-AF020D29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7DC3B-B3E1-5F59-6114-5B7AEFA7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3B851-BB16-E237-8C72-24DB61FB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C4A1-F2A5-E1C9-5FA1-627422EF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7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B844-FBFF-B373-B1D5-CAE7D42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C828-F054-0197-40BC-A7C9C9A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889E-D7B4-9492-D38A-617B67C6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6041C-0541-954A-BCF9-EF333ECCB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D4CD-3190-8C2F-B1DB-23758C14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32D6A-E01C-C6FB-7D2B-FABE3F1DA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F8B2F-FEAD-485D-AB9C-A31AC9E5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41F6-64D0-CDBB-C114-FEBA225F9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5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AA83-3018-9F8F-528F-89CC66F7B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Aptos" panose="020B0004020202020204" pitchFamily="34" charset="0"/>
              </a:rPr>
              <a:t>Lecture 5</a:t>
            </a:r>
            <a:br>
              <a:rPr lang="en-US" sz="4000">
                <a:latin typeface="Aptos" panose="020B0004020202020204" pitchFamily="34" charset="0"/>
              </a:rPr>
            </a:br>
            <a:r>
              <a:rPr lang="en-US" sz="4000">
                <a:latin typeface="Aptos" panose="020B0004020202020204" pitchFamily="34" charset="0"/>
              </a:rPr>
              <a:t> </a:t>
            </a:r>
            <a:r>
              <a:rPr lang="en-US" sz="4000" dirty="0">
                <a:latin typeface="Aptos" panose="020B0004020202020204" pitchFamily="34" charset="0"/>
              </a:rPr>
              <a:t>Determining serostatus and estimating seroprevalence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E2E0-2D58-C0D2-AA8B-7971B5E44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106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249-E32F-8B41-2F84-CB46B6D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 for ZIKA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EE55-375C-04C5-B88F-6BC3AA0D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A 2x2 table is a way to summarize TPs, FPs, TNs, and TPs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D4E216-2959-F19B-E6C5-D86F6566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19934"/>
              </p:ext>
            </p:extLst>
          </p:nvPr>
        </p:nvGraphicFramePr>
        <p:xfrm>
          <a:off x="1105264" y="2878137"/>
          <a:ext cx="7370957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5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F0117-50AB-F24F-477D-D58C9765991E}"/>
              </a:ext>
            </a:extLst>
          </p:cNvPr>
          <p:cNvSpPr txBox="1"/>
          <p:nvPr/>
        </p:nvSpPr>
        <p:spPr>
          <a:xfrm>
            <a:off x="9180104" y="4404552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8384-A920-A0C7-3EFD-F5E2BB521A9C}"/>
              </a:ext>
            </a:extLst>
          </p:cNvPr>
          <p:cNvSpPr txBox="1"/>
          <p:nvPr/>
        </p:nvSpPr>
        <p:spPr>
          <a:xfrm>
            <a:off x="9180104" y="386481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7395-0A9F-9EB9-D832-38744A7E8261}"/>
              </a:ext>
            </a:extLst>
          </p:cNvPr>
          <p:cNvSpPr txBox="1"/>
          <p:nvPr/>
        </p:nvSpPr>
        <p:spPr>
          <a:xfrm>
            <a:off x="3542451" y="326821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A708B-4290-3020-099F-0AF3180CCDB8}"/>
              </a:ext>
            </a:extLst>
          </p:cNvPr>
          <p:cNvCxnSpPr>
            <a:cxnSpLocks/>
          </p:cNvCxnSpPr>
          <p:nvPr/>
        </p:nvCxnSpPr>
        <p:spPr>
          <a:xfrm flipH="1">
            <a:off x="8572205" y="459634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562D7A-00B6-06BD-25EB-DFF21FA14A0E}"/>
              </a:ext>
            </a:extLst>
          </p:cNvPr>
          <p:cNvCxnSpPr>
            <a:cxnSpLocks/>
          </p:cNvCxnSpPr>
          <p:nvPr/>
        </p:nvCxnSpPr>
        <p:spPr>
          <a:xfrm flipH="1">
            <a:off x="8608604" y="405322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16DDE-267F-876A-7BCA-72C9F2293DA8}"/>
              </a:ext>
            </a:extLst>
          </p:cNvPr>
          <p:cNvCxnSpPr>
            <a:cxnSpLocks/>
          </p:cNvCxnSpPr>
          <p:nvPr/>
        </p:nvCxnSpPr>
        <p:spPr>
          <a:xfrm>
            <a:off x="5136160" y="3593421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C9213-2906-5C35-9020-7CA7A4949107}"/>
              </a:ext>
            </a:extLst>
          </p:cNvPr>
          <p:cNvSpPr txBox="1"/>
          <p:nvPr/>
        </p:nvSpPr>
        <p:spPr>
          <a:xfrm>
            <a:off x="5345980" y="520004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6878A-48D4-F910-9A50-CC1E7838FD96}"/>
              </a:ext>
            </a:extLst>
          </p:cNvPr>
          <p:cNvCxnSpPr>
            <a:cxnSpLocks/>
          </p:cNvCxnSpPr>
          <p:nvPr/>
        </p:nvCxnSpPr>
        <p:spPr>
          <a:xfrm flipV="1">
            <a:off x="6271530" y="4773884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6721-2FEE-3204-100F-307E87F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EEAE-E6EC-C98F-A123-910B2E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8B51-6F1F-37B1-B4CA-CFC8B0C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 false positives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 false negatives</a:t>
            </a:r>
            <a:r>
              <a:rPr lang="en-US" sz="32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27343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03317656-D064-89A0-AC8A-8D4E6C77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85" y="1733385"/>
            <a:ext cx="4480560" cy="448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62EFB-BDF4-0255-19C1-752DAC6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think about this…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120004-E908-0433-1CBE-B4C00388B7FE}"/>
              </a:ext>
            </a:extLst>
          </p:cNvPr>
          <p:cNvSpPr/>
          <p:nvPr/>
        </p:nvSpPr>
        <p:spPr>
          <a:xfrm>
            <a:off x="4134678" y="1907743"/>
            <a:ext cx="1179444" cy="3659113"/>
          </a:xfrm>
          <a:custGeom>
            <a:avLst/>
            <a:gdLst>
              <a:gd name="connsiteX0" fmla="*/ 0 w 1179444"/>
              <a:gd name="connsiteY0" fmla="*/ 3632611 h 3659115"/>
              <a:gd name="connsiteX1" fmla="*/ 159026 w 1179444"/>
              <a:gd name="connsiteY1" fmla="*/ 2439915 h 3659115"/>
              <a:gd name="connsiteX2" fmla="*/ 490331 w 1179444"/>
              <a:gd name="connsiteY2" fmla="*/ 306315 h 3659115"/>
              <a:gd name="connsiteX3" fmla="*/ 781879 w 1179444"/>
              <a:gd name="connsiteY3" fmla="*/ 372576 h 3659115"/>
              <a:gd name="connsiteX4" fmla="*/ 1179444 w 1179444"/>
              <a:gd name="connsiteY4" fmla="*/ 3659115 h 36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444" h="3659115">
                <a:moveTo>
                  <a:pt x="0" y="3632611"/>
                </a:moveTo>
                <a:cubicBezTo>
                  <a:pt x="38652" y="3313454"/>
                  <a:pt x="77304" y="2994298"/>
                  <a:pt x="159026" y="2439915"/>
                </a:cubicBezTo>
                <a:cubicBezTo>
                  <a:pt x="240748" y="1885532"/>
                  <a:pt x="386522" y="650871"/>
                  <a:pt x="490331" y="306315"/>
                </a:cubicBezTo>
                <a:cubicBezTo>
                  <a:pt x="594140" y="-38242"/>
                  <a:pt x="667027" y="-186224"/>
                  <a:pt x="781879" y="372576"/>
                </a:cubicBezTo>
                <a:cubicBezTo>
                  <a:pt x="896731" y="931376"/>
                  <a:pt x="1038087" y="2295245"/>
                  <a:pt x="1179444" y="3659115"/>
                </a:cubicBezTo>
              </a:path>
            </a:pathLst>
          </a:custGeom>
          <a:solidFill>
            <a:schemeClr val="tx2">
              <a:lumMod val="90000"/>
              <a:lumOff val="10000"/>
              <a:alpha val="51000"/>
            </a:schemeClr>
          </a:solidFill>
          <a:ln w="539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   negative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710CDC0-0919-A4E3-8266-0631C627CEC1}"/>
              </a:ext>
            </a:extLst>
          </p:cNvPr>
          <p:cNvSpPr/>
          <p:nvPr/>
        </p:nvSpPr>
        <p:spPr>
          <a:xfrm>
            <a:off x="4823793" y="3577376"/>
            <a:ext cx="2080591" cy="1989480"/>
          </a:xfrm>
          <a:custGeom>
            <a:avLst/>
            <a:gdLst>
              <a:gd name="connsiteX0" fmla="*/ 0 w 2080591"/>
              <a:gd name="connsiteY0" fmla="*/ 1936473 h 1949725"/>
              <a:gd name="connsiteX1" fmla="*/ 238539 w 2080591"/>
              <a:gd name="connsiteY1" fmla="*/ 1114838 h 1949725"/>
              <a:gd name="connsiteX2" fmla="*/ 702365 w 2080591"/>
              <a:gd name="connsiteY2" fmla="*/ 120925 h 1949725"/>
              <a:gd name="connsiteX3" fmla="*/ 1192695 w 2080591"/>
              <a:gd name="connsiteY3" fmla="*/ 94421 h 1949725"/>
              <a:gd name="connsiteX4" fmla="*/ 1550504 w 2080591"/>
              <a:gd name="connsiteY4" fmla="*/ 823291 h 1949725"/>
              <a:gd name="connsiteX5" fmla="*/ 1855304 w 2080591"/>
              <a:gd name="connsiteY5" fmla="*/ 1472647 h 1949725"/>
              <a:gd name="connsiteX6" fmla="*/ 2080591 w 2080591"/>
              <a:gd name="connsiteY6" fmla="*/ 1949725 h 19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0591" h="1949725">
                <a:moveTo>
                  <a:pt x="0" y="1936473"/>
                </a:moveTo>
                <a:cubicBezTo>
                  <a:pt x="60739" y="1676951"/>
                  <a:pt x="121478" y="1417429"/>
                  <a:pt x="238539" y="1114838"/>
                </a:cubicBezTo>
                <a:cubicBezTo>
                  <a:pt x="355600" y="812247"/>
                  <a:pt x="543339" y="290994"/>
                  <a:pt x="702365" y="120925"/>
                </a:cubicBezTo>
                <a:cubicBezTo>
                  <a:pt x="861391" y="-49144"/>
                  <a:pt x="1051339" y="-22640"/>
                  <a:pt x="1192695" y="94421"/>
                </a:cubicBezTo>
                <a:cubicBezTo>
                  <a:pt x="1334051" y="211482"/>
                  <a:pt x="1440069" y="593587"/>
                  <a:pt x="1550504" y="823291"/>
                </a:cubicBezTo>
                <a:cubicBezTo>
                  <a:pt x="1660939" y="1052995"/>
                  <a:pt x="1855304" y="1472647"/>
                  <a:pt x="1855304" y="1472647"/>
                </a:cubicBezTo>
                <a:lnTo>
                  <a:pt x="2080591" y="1949725"/>
                </a:lnTo>
              </a:path>
            </a:pathLst>
          </a:custGeom>
          <a:solidFill>
            <a:srgbClr val="66ABE5">
              <a:alpha val="68000"/>
            </a:srgbClr>
          </a:solidFill>
          <a:ln w="53975">
            <a:solidFill>
              <a:srgbClr val="66AB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</a:t>
            </a:r>
          </a:p>
          <a:p>
            <a:pPr algn="ctr"/>
            <a:r>
              <a:rPr lang="en-US" sz="1400" b="1" dirty="0"/>
              <a:t>positive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1BA7D5-DEDF-5F8E-334B-A31CBE97125F}"/>
              </a:ext>
            </a:extLst>
          </p:cNvPr>
          <p:cNvCxnSpPr>
            <a:cxnSpLocks/>
          </p:cNvCxnSpPr>
          <p:nvPr/>
        </p:nvCxnSpPr>
        <p:spPr>
          <a:xfrm>
            <a:off x="5330451" y="1560056"/>
            <a:ext cx="0" cy="4465185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6B1F18-1D14-AB54-BF0B-6713F62BB3A0}"/>
              </a:ext>
            </a:extLst>
          </p:cNvPr>
          <p:cNvSpPr txBox="1"/>
          <p:nvPr/>
        </p:nvSpPr>
        <p:spPr>
          <a:xfrm>
            <a:off x="5972976" y="1560056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minimize false positives (maximize specificity)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F4B6FF-BF29-4C92-0911-8A8603ACD656}"/>
              </a:ext>
            </a:extLst>
          </p:cNvPr>
          <p:cNvCxnSpPr>
            <a:cxnSpLocks/>
          </p:cNvCxnSpPr>
          <p:nvPr/>
        </p:nvCxnSpPr>
        <p:spPr>
          <a:xfrm flipH="1">
            <a:off x="5401477" y="1748461"/>
            <a:ext cx="571500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CA0B5-6BE1-89AB-C9AF-017918B8DB27}"/>
              </a:ext>
            </a:extLst>
          </p:cNvPr>
          <p:cNvCxnSpPr>
            <a:cxnSpLocks/>
          </p:cNvCxnSpPr>
          <p:nvPr/>
        </p:nvCxnSpPr>
        <p:spPr>
          <a:xfrm>
            <a:off x="4823793" y="1560056"/>
            <a:ext cx="0" cy="44651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96102-5B23-D3FC-52A5-249B83D69BA2}"/>
              </a:ext>
            </a:extLst>
          </p:cNvPr>
          <p:cNvCxnSpPr>
            <a:cxnSpLocks/>
          </p:cNvCxnSpPr>
          <p:nvPr/>
        </p:nvCxnSpPr>
        <p:spPr>
          <a:xfrm>
            <a:off x="4174434" y="1735209"/>
            <a:ext cx="517668" cy="8001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48E18-DB53-A2FE-2209-9F43D3A375CF}"/>
              </a:ext>
            </a:extLst>
          </p:cNvPr>
          <p:cNvSpPr txBox="1"/>
          <p:nvPr/>
        </p:nvSpPr>
        <p:spPr>
          <a:xfrm>
            <a:off x="1497680" y="1535467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minimize false negatives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(maximize sensitivity)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E209C-2553-AC1E-EF6F-6185105EF445}"/>
              </a:ext>
            </a:extLst>
          </p:cNvPr>
          <p:cNvSpPr txBox="1"/>
          <p:nvPr/>
        </p:nvSpPr>
        <p:spPr>
          <a:xfrm>
            <a:off x="4693161" y="5939546"/>
            <a:ext cx="1615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Antigen MFI</a:t>
            </a:r>
          </a:p>
        </p:txBody>
      </p:sp>
    </p:spTree>
    <p:extLst>
      <p:ext uri="{BB962C8B-B14F-4D97-AF65-F5344CB8AC3E}">
        <p14:creationId xmlns:p14="http://schemas.microsoft.com/office/powerpoint/2010/main" val="19978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0EFC-C219-2180-8824-BCE1424C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951B-A866-42A5-540C-EBB6FD63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positives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over-estimate exposure or immunity</a:t>
            </a:r>
          </a:p>
          <a:p>
            <a:pPr lvl="1"/>
            <a:r>
              <a:rPr lang="en-US" sz="2800" dirty="0"/>
              <a:t>Minimize unnecessary interventions</a:t>
            </a:r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negatives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miss any cases (risk of further transmission) </a:t>
            </a:r>
          </a:p>
          <a:p>
            <a:pPr lvl="2"/>
            <a:r>
              <a:rPr lang="en-US" sz="2400" dirty="0"/>
              <a:t>E.g., diseases near elimination or in early outbreak</a:t>
            </a:r>
          </a:p>
          <a:p>
            <a:pPr lvl="1"/>
            <a:r>
              <a:rPr lang="en-US" sz="2800" dirty="0"/>
              <a:t>Under-estimate disease burden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BE89E9-B9AD-A8E0-C9E9-D9B5D1E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</p:spTree>
    <p:extLst>
      <p:ext uri="{BB962C8B-B14F-4D97-AF65-F5344CB8AC3E}">
        <p14:creationId xmlns:p14="http://schemas.microsoft.com/office/powerpoint/2010/main" val="1474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421-2C97-CF95-011D-82E101E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5933-61EF-C0BD-56B8-2EF8DDFE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</a:t>
            </a:r>
            <a:r>
              <a:rPr lang="en-US" dirty="0"/>
              <a:t> other cases, false positives and false negatives may be equally non desirable. </a:t>
            </a:r>
          </a:p>
          <a:p>
            <a:r>
              <a:rPr lang="en-US" dirty="0"/>
              <a:t>Then, we can choose to minimize the total number of false positives and false negatives (balanced approach).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17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82DD-90F3-670E-49A9-F5CCDC17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7E21-5346-3456-7453-A5AF6940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Sensitivity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9293-818E-6310-2486-D2A5E094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ensitivity and specificity are measures of test accuracy that estimate how well true positives and true negatives are being captured.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erosurveillance, sensitivity and specificity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measure how well a cutoff accurately classifies people in the population as seronegative or seropositive.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412-482C-D152-151B-D799D3F2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Sensitivity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positive actually do test positive. 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 that are seropositive based on a selected cutoff.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Specificity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negative actually do test negative. 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 that are seronegative based on a selected cutoff. 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controls.</a:t>
                </a:r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b="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1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843-1FAA-98D4-BEC9-B9DA795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EEA-AC2A-B2BA-4239-6323B930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 +2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=0.933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=93.3%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D5DAA3-36D0-0B06-4B27-2FDE38BA4D11}"/>
              </a:ext>
            </a:extLst>
          </p:cNvPr>
          <p:cNvSpPr txBox="1">
            <a:spLocks/>
          </p:cNvSpPr>
          <p:nvPr/>
        </p:nvSpPr>
        <p:spPr>
          <a:xfrm>
            <a:off x="1225637" y="1888383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8505-9939-140E-896D-8E40902F3893}"/>
              </a:ext>
            </a:extLst>
          </p:cNvPr>
          <p:cNvSpPr/>
          <p:nvPr/>
        </p:nvSpPr>
        <p:spPr>
          <a:xfrm>
            <a:off x="1152096" y="1825625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5BFF-58CA-80FD-608D-63E2BB08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1CB9DB-B612-7B57-16F0-94204ED4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709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AB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049E1-3DE4-9120-A5C8-BFAE04E28496}"/>
              </a:ext>
            </a:extLst>
          </p:cNvPr>
          <p:cNvSpPr txBox="1"/>
          <p:nvPr/>
        </p:nvSpPr>
        <p:spPr>
          <a:xfrm>
            <a:off x="3381405" y="2337020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CA9C7B-50F6-3B16-FBEF-85F4670060FA}"/>
              </a:ext>
            </a:extLst>
          </p:cNvPr>
          <p:cNvCxnSpPr>
            <a:cxnSpLocks/>
          </p:cNvCxnSpPr>
          <p:nvPr/>
        </p:nvCxnSpPr>
        <p:spPr>
          <a:xfrm>
            <a:off x="4975114" y="2662223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C94084-AB99-3AAB-D5B2-F43A2E9774B1}"/>
              </a:ext>
            </a:extLst>
          </p:cNvPr>
          <p:cNvSpPr txBox="1"/>
          <p:nvPr/>
        </p:nvSpPr>
        <p:spPr>
          <a:xfrm>
            <a:off x="5184934" y="4268847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411B5-0103-5261-C11F-199C47F69493}"/>
              </a:ext>
            </a:extLst>
          </p:cNvPr>
          <p:cNvCxnSpPr>
            <a:cxnSpLocks/>
          </p:cNvCxnSpPr>
          <p:nvPr/>
        </p:nvCxnSpPr>
        <p:spPr>
          <a:xfrm flipV="1">
            <a:off x="6110484" y="3842686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68B27C3-168D-FC87-96F2-4A0748C2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95525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AB02-8AFA-33ED-B2B9-474C1BBD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=0.867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=86.7%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057C02-A9BE-B6F5-9FF4-2D8F1B45DA1B}"/>
              </a:ext>
            </a:extLst>
          </p:cNvPr>
          <p:cNvSpPr txBox="1">
            <a:spLocks/>
          </p:cNvSpPr>
          <p:nvPr/>
        </p:nvSpPr>
        <p:spPr>
          <a:xfrm>
            <a:off x="1370603" y="1888382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0D201-41E6-2741-9A51-44799A8F3DC9}"/>
              </a:ext>
            </a:extLst>
          </p:cNvPr>
          <p:cNvSpPr/>
          <p:nvPr/>
        </p:nvSpPr>
        <p:spPr>
          <a:xfrm>
            <a:off x="1297062" y="1825624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4F854-2D21-051C-9DCC-EC5FE21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5746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6ED-7753-E4DA-1687-6B1D51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11C6-E21D-763E-C102-4A5DF99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cutoff method</a:t>
            </a:r>
          </a:p>
          <a:p>
            <a:r>
              <a:rPr lang="en-US" dirty="0"/>
              <a:t>Sensitivity and specificity</a:t>
            </a:r>
          </a:p>
          <a:p>
            <a:r>
              <a:rPr lang="en-US" dirty="0"/>
              <a:t>Apply different methods for cutoffs </a:t>
            </a:r>
          </a:p>
          <a:p>
            <a:pPr lvl="1"/>
            <a:r>
              <a:rPr lang="en-US" dirty="0"/>
              <a:t>ROC curves</a:t>
            </a:r>
          </a:p>
          <a:p>
            <a:pPr lvl="1"/>
            <a:r>
              <a:rPr lang="en-US" dirty="0"/>
              <a:t>Mean + SD of negative controls </a:t>
            </a:r>
          </a:p>
          <a:p>
            <a:pPr lvl="1"/>
            <a:r>
              <a:rPr lang="en-US" dirty="0"/>
              <a:t>Mixture model</a:t>
            </a:r>
          </a:p>
        </p:txBody>
      </p:sp>
    </p:spTree>
    <p:extLst>
      <p:ext uri="{BB962C8B-B14F-4D97-AF65-F5344CB8AC3E}">
        <p14:creationId xmlns:p14="http://schemas.microsoft.com/office/powerpoint/2010/main" val="201974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42B1-CE7E-F5B0-FBE7-40C121CA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7E982-B393-F1B5-4215-54E8150C1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603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C02090-87B2-E9C8-AC42-15D5428978F1}"/>
              </a:ext>
            </a:extLst>
          </p:cNvPr>
          <p:cNvSpPr txBox="1"/>
          <p:nvPr/>
        </p:nvSpPr>
        <p:spPr>
          <a:xfrm>
            <a:off x="9019058" y="3473354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0622E-E3DD-BEAF-6E7A-B7462FCFFBDD}"/>
              </a:ext>
            </a:extLst>
          </p:cNvPr>
          <p:cNvSpPr txBox="1"/>
          <p:nvPr/>
        </p:nvSpPr>
        <p:spPr>
          <a:xfrm>
            <a:off x="9019058" y="293362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/>
                </a:solidFill>
              </a:rPr>
              <a:t>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E7807B-94F2-E291-69C4-7D734C904DEB}"/>
              </a:ext>
            </a:extLst>
          </p:cNvPr>
          <p:cNvCxnSpPr>
            <a:cxnSpLocks/>
          </p:cNvCxnSpPr>
          <p:nvPr/>
        </p:nvCxnSpPr>
        <p:spPr>
          <a:xfrm flipH="1">
            <a:off x="8411159" y="366514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5E9AE-BA17-CFD7-F9A8-0CCF09F80E1F}"/>
              </a:ext>
            </a:extLst>
          </p:cNvPr>
          <p:cNvCxnSpPr>
            <a:cxnSpLocks/>
          </p:cNvCxnSpPr>
          <p:nvPr/>
        </p:nvCxnSpPr>
        <p:spPr>
          <a:xfrm flipH="1">
            <a:off x="8447558" y="312202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33BF484-FBF5-77EE-3BB2-7CB5E76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61584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42B-744F-DFCE-272B-5051710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657" cy="1325563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9039-F15D-ABAA-5E03-A92698A5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have positive and negative controls, we can compare sensitivity and specificity to help determine a cutoff.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ROC curve uses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positive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compare sensitivity vs. specificity.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use the ROC curve to choose a cutoff value that minimizes false positives and false negatives.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6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618-2CAF-8F57-9FAB-A8B18551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674F-402A-E325-8EC9-98834170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9189" cy="43513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(true positive rate) and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– specificity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(false positive rate)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at many different cutoff values. 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6F04AEA-404F-805C-948B-89A21A36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2" y="1690688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92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995B-62E4-8D23-D370-E0D471B2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A1DC-75B0-3129-C3F7-3D93C8B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9C8F8B2-C53F-AE95-D091-4C0D8191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04" y="1371600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A7E20-70B3-7BA1-F2B8-052A851297F9}"/>
              </a:ext>
            </a:extLst>
          </p:cNvPr>
          <p:cNvSpPr txBox="1"/>
          <p:nvPr/>
        </p:nvSpPr>
        <p:spPr>
          <a:xfrm>
            <a:off x="850993" y="1974197"/>
            <a:ext cx="2434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curve is close to the top left corner, then we can identify a cutoff with high sensitivity and specificity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D535D-59B0-B30F-C8CB-3D8CFC120373}"/>
              </a:ext>
            </a:extLst>
          </p:cNvPr>
          <p:cNvCxnSpPr>
            <a:cxnSpLocks/>
          </p:cNvCxnSpPr>
          <p:nvPr/>
        </p:nvCxnSpPr>
        <p:spPr>
          <a:xfrm flipV="1">
            <a:off x="3144644" y="1814215"/>
            <a:ext cx="1561167" cy="3199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F0008-D41E-30DF-78AA-C768AE1178AC}"/>
              </a:ext>
            </a:extLst>
          </p:cNvPr>
          <p:cNvSpPr txBox="1"/>
          <p:nvPr/>
        </p:nvSpPr>
        <p:spPr>
          <a:xfrm>
            <a:off x="992025" y="4186021"/>
            <a:ext cx="2434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Y-axis is sensitivity, equal to true positive rate 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1A2A-711B-46AE-43F1-6F9EF52FA663}"/>
              </a:ext>
            </a:extLst>
          </p:cNvPr>
          <p:cNvCxnSpPr>
            <a:cxnSpLocks/>
          </p:cNvCxnSpPr>
          <p:nvPr/>
        </p:nvCxnSpPr>
        <p:spPr>
          <a:xfrm flipV="1">
            <a:off x="3247791" y="3330342"/>
            <a:ext cx="868651" cy="866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7929C-01B4-3680-7CDA-D6ABF1700415}"/>
              </a:ext>
            </a:extLst>
          </p:cNvPr>
          <p:cNvSpPr txBox="1"/>
          <p:nvPr/>
        </p:nvSpPr>
        <p:spPr>
          <a:xfrm>
            <a:off x="8296504" y="5621618"/>
            <a:ext cx="36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X-axis is 1-Specificity, equal to false positive rate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605DD-2FBD-9BFA-4860-B2623CCDBF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545766" y="5486400"/>
            <a:ext cx="1750738" cy="489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C3B-1972-2BB8-6B75-EEEB6472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cutoff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15B8-B387-F27E-D2DB-FF217B4B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us how sensitivity and specificity change as we adjust the cutoff value. It does not give a specific cutoff value.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chose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cutoff to chose: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Consider: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or false positives?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positives (labeling negative people as positive)? For example, for a rare disease?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negatives (missing seropositive people)?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are false positives and false negatives equally bad?</a:t>
            </a:r>
          </a:p>
        </p:txBody>
      </p:sp>
    </p:spTree>
    <p:extLst>
      <p:ext uri="{BB962C8B-B14F-4D97-AF65-F5344CB8AC3E}">
        <p14:creationId xmlns:p14="http://schemas.microsoft.com/office/powerpoint/2010/main" val="41477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6C1B-5ED7-6D52-A285-2B9A5338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6D36-96F7-BC5E-4E85-2EF8A9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18CC-A8DB-8D4F-C68D-722A9B57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common method to choose a cutoff from a ROC curve is to use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Youden’s Index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assumes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 and false negatives are equally bad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finds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cutoff that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Sensitivity + Specificity – 1</a:t>
            </a:r>
          </a:p>
          <a:p>
            <a:pPr marL="114300" indent="-342900">
              <a:lnSpc>
                <a:spcPct val="100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85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8C66-7E31-9387-AA29-F43C42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E75F-9386-E967-026D-56204F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1EA84F0-5875-A4C4-5E41-DF18B472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8" y="149426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204A9-C49C-3058-523F-28A0600A7E84}"/>
              </a:ext>
            </a:extLst>
          </p:cNvPr>
          <p:cNvSpPr txBox="1"/>
          <p:nvPr/>
        </p:nvSpPr>
        <p:spPr>
          <a:xfrm>
            <a:off x="838200" y="3177412"/>
            <a:ext cx="493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based on Youden’s index: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TPR: 0.933</a:t>
            </a:r>
            <a:b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FPR: 0 </a:t>
            </a:r>
          </a:p>
          <a:p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Cutoff: 664.5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6F2C7-FE46-C5BA-3213-9E72740DA7A3}"/>
              </a:ext>
            </a:extLst>
          </p:cNvPr>
          <p:cNvCxnSpPr>
            <a:cxnSpLocks/>
          </p:cNvCxnSpPr>
          <p:nvPr/>
        </p:nvCxnSpPr>
        <p:spPr>
          <a:xfrm flipV="1">
            <a:off x="4131612" y="2014937"/>
            <a:ext cx="1644716" cy="10060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F26E8-C003-22D1-ACE3-C7342FF85CE0}"/>
              </a:ext>
            </a:extLst>
          </p:cNvPr>
          <p:cNvSpPr txBox="1"/>
          <p:nvPr/>
        </p:nvSpPr>
        <p:spPr>
          <a:xfrm>
            <a:off x="838200" y="1647700"/>
            <a:ext cx="402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we maximize Sensitivity + Specificity – 1 for this ROC curve: </a:t>
            </a:r>
          </a:p>
        </p:txBody>
      </p:sp>
    </p:spTree>
    <p:extLst>
      <p:ext uri="{BB962C8B-B14F-4D97-AF65-F5344CB8AC3E}">
        <p14:creationId xmlns:p14="http://schemas.microsoft.com/office/powerpoint/2010/main" val="40147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ED7C-AAB5-7739-7BCB-E716FD22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42A3C-FF13-E3B4-82C6-9E7C8F2E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also adjust the cutoff if we primarily want to minimize false positives or false negatives, for example:</a:t>
            </a:r>
          </a:p>
          <a:p>
            <a:pPr lvl="1">
              <a:lnSpc>
                <a:spcPct val="100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are concerned about too many false positives, we could set a minimum value for specificity (e.g., find cutoff that provides m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aximum sensitivity while maintaining &gt;80% specificity)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1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F3E-CFA9-F9AF-AB93-029AD67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D0C-E213-625D-E32F-D85C34A48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85869"/>
            <a:ext cx="10515600" cy="4351338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Flexibility to prioritize sensitivity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</a:t>
            </a: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positive and negative controls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may differ from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867732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611-5F64-6980-1A37-680474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+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5775-8924-125F-BFB2-6C6201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uses negative controls: for example, from a non-endemic region or from young individuals who are presumed to be unexposed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= mean + 2 or 3 standard deviations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negative controls are normally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distributed: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~2.5% of negatives are expected to be above mean + 2SDs </a:t>
            </a: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~0.14% of negatives are expected to be above mean + 3SDs </a:t>
            </a:r>
          </a:p>
        </p:txBody>
      </p:sp>
    </p:spTree>
    <p:extLst>
      <p:ext uri="{BB962C8B-B14F-4D97-AF65-F5344CB8AC3E}">
        <p14:creationId xmlns:p14="http://schemas.microsoft.com/office/powerpoint/2010/main" val="347429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AF7-B216-A1B6-7AC4-3BB260B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ED50-D9BB-C84B-997D-969A8C4D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isn’t always a clear answer for how to chose cutoff methods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Today we will go through 4 methods for determining a cutoff: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Externally-defined correlate of protection (covered this morning)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Receiver Operating Characteristic curve 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ROC, based on sensitivity and specificity, using both positive and negative controls)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Unexposed population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controls)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Finite mixture model (FMM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only based on sample results)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9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79C-B391-20F3-1B06-0F526AB3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E4-B428-B3D7-5F1C-A453FA02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36B32-74B2-A345-7933-7FD75FB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93" y="5388743"/>
            <a:ext cx="10515600" cy="7836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If controls are normally distributed: For mean + 2 SDs, we expect 2.5% of negative samples to be greater than cutoff (i.e., assay has 97.5% specificity).</a:t>
            </a:r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E85109DC-5A9D-2C20-0F6B-6F86B7A0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3" y="13256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9A26-05EF-8D08-D7BF-ABC56319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8FA4-839B-B933-2D70-F3253401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pic>
        <p:nvPicPr>
          <p:cNvPr id="7" name="Content Placeholder 6" descr="A graph with a number of samples&#10;&#10;AI-generated content may be incorrect.">
            <a:extLst>
              <a:ext uri="{FF2B5EF4-FFF2-40B4-BE49-F238E27FC236}">
                <a16:creationId xmlns:a16="http://schemas.microsoft.com/office/drawing/2014/main" id="{667C1F8D-0457-0910-7E8F-014DE211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6329" y="1431895"/>
            <a:ext cx="4351338" cy="4351338"/>
          </a:xfr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BCA0A-C796-10CF-BE87-BD281D395EF6}"/>
              </a:ext>
            </a:extLst>
          </p:cNvPr>
          <p:cNvSpPr txBox="1">
            <a:spLocks/>
          </p:cNvSpPr>
          <p:nvPr/>
        </p:nvSpPr>
        <p:spPr>
          <a:xfrm>
            <a:off x="510396" y="1690688"/>
            <a:ext cx="6019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can sometimes be outliers in  unexposed controls (high-responders)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could be a reason for a non-normal distribution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more conservative approach is using  highest negative control (equals 100% specificity)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also worth investigating the outlier samples to try to understand if they were truly unexposed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47E2-3A35-91A4-9BA3-9E924216FE8C}"/>
              </a:ext>
            </a:extLst>
          </p:cNvPr>
          <p:cNvSpPr txBox="1"/>
          <p:nvPr/>
        </p:nvSpPr>
        <p:spPr>
          <a:xfrm>
            <a:off x="8941998" y="3506128"/>
            <a:ext cx="19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Outliers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BC7A4B-7A47-97FC-BE07-6FDBFF4E8290}"/>
              </a:ext>
            </a:extLst>
          </p:cNvPr>
          <p:cNvCxnSpPr>
            <a:cxnSpLocks/>
          </p:cNvCxnSpPr>
          <p:nvPr/>
        </p:nvCxnSpPr>
        <p:spPr>
          <a:xfrm>
            <a:off x="10430806" y="4127520"/>
            <a:ext cx="301502" cy="907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FEE50-7C71-B13D-FE50-6B8F4156DA12}"/>
              </a:ext>
            </a:extLst>
          </p:cNvPr>
          <p:cNvCxnSpPr>
            <a:cxnSpLocks/>
          </p:cNvCxnSpPr>
          <p:nvPr/>
        </p:nvCxnSpPr>
        <p:spPr>
          <a:xfrm>
            <a:off x="9995887" y="4127520"/>
            <a:ext cx="0" cy="868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6E271F-0C6A-72D0-31F2-3B0C0A106B31}"/>
              </a:ext>
            </a:extLst>
          </p:cNvPr>
          <p:cNvCxnSpPr>
            <a:cxnSpLocks/>
          </p:cNvCxnSpPr>
          <p:nvPr/>
        </p:nvCxnSpPr>
        <p:spPr>
          <a:xfrm flipH="1">
            <a:off x="9191134" y="4097438"/>
            <a:ext cx="219084" cy="9379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D9A-F46F-80AD-B368-D120D9EC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1459-07C7-12DD-5855-E329A4607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1116827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controls (often harder to find, depending on pathogen)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 should be comparable to true negative samples in population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may be challenging to estimate depending on the number and distribution of negative controls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Can’t estimate sensitivity or numbers of false negatives (if no positive controls)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141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0EB0-49FC-D168-E7CB-5F4A3D76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97B-3800-0031-FD64-F393062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EC71-8285-56D4-BCE2-1F0BE35E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48138"/>
            <a:ext cx="10924478" cy="1023901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antigen: O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verlap between distributions of true positives and negatives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2594A6BC-8974-D012-32A8-DD842FF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7" y="2106825"/>
            <a:ext cx="4114800" cy="4114800"/>
          </a:xfrm>
          <a:prstGeom prst="rect">
            <a:avLst/>
          </a:prstGeom>
        </p:spPr>
      </p:pic>
      <p:pic>
        <p:nvPicPr>
          <p:cNvPr id="12" name="Picture 11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290A600-0647-CE35-90C5-3E4F8809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3D188-94E4-75C8-6B82-D87D4C2A0408}"/>
              </a:ext>
            </a:extLst>
          </p:cNvPr>
          <p:cNvSpPr txBox="1"/>
          <p:nvPr/>
        </p:nvSpPr>
        <p:spPr>
          <a:xfrm>
            <a:off x="7315201" y="222948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DBD7A-0405-E501-1B0D-B83B37F59858}"/>
              </a:ext>
            </a:extLst>
          </p:cNvPr>
          <p:cNvSpPr txBox="1"/>
          <p:nvPr/>
        </p:nvSpPr>
        <p:spPr>
          <a:xfrm>
            <a:off x="2570356" y="2217583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44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589-95E4-CCC1-80E1-12D02B27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165-09F1-D2D4-5681-C8E60ABE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822"/>
            <a:ext cx="10515600" cy="7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ZIKA antigen negative controls</a:t>
            </a:r>
          </a:p>
        </p:txBody>
      </p:sp>
      <p:pic>
        <p:nvPicPr>
          <p:cNvPr id="21" name="Picture 2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FF72B89-B05F-CDFC-BFE9-60885F9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pic>
        <p:nvPicPr>
          <p:cNvPr id="23" name="Picture 22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7771238-8398-4D4B-AD31-F6012807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6" y="2229489"/>
            <a:ext cx="4114800" cy="411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0315B-2079-1F17-2F2B-66CCEFFCEF81}"/>
              </a:ext>
            </a:extLst>
          </p:cNvPr>
          <p:cNvSpPr txBox="1"/>
          <p:nvPr/>
        </p:nvSpPr>
        <p:spPr>
          <a:xfrm>
            <a:off x="7320778" y="203404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19F6-A579-AC70-CD8F-49319D21FF38}"/>
              </a:ext>
            </a:extLst>
          </p:cNvPr>
          <p:cNvSpPr txBox="1"/>
          <p:nvPr/>
        </p:nvSpPr>
        <p:spPr>
          <a:xfrm>
            <a:off x="2269273" y="2078276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8797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37BC-C201-1C2E-86EE-44A42A3D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CF70-8AF1-918F-5C7B-160D628C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10363199" cy="4351338"/>
          </a:xfrm>
        </p:spPr>
        <p:txBody>
          <a:bodyPr>
            <a:normAutofit/>
          </a:bodyPr>
          <a:lstStyle/>
          <a:p>
            <a:r>
              <a:rPr lang="en-US" dirty="0"/>
              <a:t>Mean log(ZIKA negative controls) = 5.600</a:t>
            </a:r>
          </a:p>
          <a:p>
            <a:r>
              <a:rPr lang="en-US" dirty="0"/>
              <a:t>SD log(ZIKA negative controls) = 0.473</a:t>
            </a:r>
          </a:p>
          <a:p>
            <a:endParaRPr lang="en-US" dirty="0"/>
          </a:p>
          <a:p>
            <a:r>
              <a:rPr lang="en-US" dirty="0"/>
              <a:t>Cutoff = mean + 2 SD of negative controls</a:t>
            </a:r>
          </a:p>
          <a:p>
            <a:r>
              <a:rPr lang="en-US" dirty="0"/>
              <a:t>Cutoff = exp(5.600 + 2 * 0.473) = exp(6.545) = </a:t>
            </a:r>
            <a:r>
              <a:rPr lang="en-US" b="1" dirty="0"/>
              <a:t>695.9</a:t>
            </a:r>
          </a:p>
          <a:p>
            <a:endParaRPr lang="en-US" b="1" dirty="0"/>
          </a:p>
          <a:p>
            <a:r>
              <a:rPr lang="en-US" dirty="0"/>
              <a:t>Cutoff = mean + 3 SD of negative controls</a:t>
            </a:r>
          </a:p>
          <a:p>
            <a:r>
              <a:rPr lang="en-US" dirty="0"/>
              <a:t>Cutoff = exp(5.600 + 3 * 0.473) = exp(7.018) = </a:t>
            </a:r>
            <a:r>
              <a:rPr lang="en-US" b="1" dirty="0"/>
              <a:t>1116.5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27C45-A3A4-D9C5-4883-65723527D7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</p:spTree>
    <p:extLst>
      <p:ext uri="{BB962C8B-B14F-4D97-AF65-F5344CB8AC3E}">
        <p14:creationId xmlns:p14="http://schemas.microsoft.com/office/powerpoint/2010/main" val="37110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70A-5CBA-091F-F219-294CA559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7F0837-E576-3B78-2B4F-5C702BD305F1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negative controls 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16DA05-54C6-8C77-86AB-686F6D1E26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9" name="Picture 1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810EC68-5B83-A8CF-08C0-3B47E673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1" y="1843087"/>
            <a:ext cx="4361823" cy="43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6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9173-ECE2-2A93-9CC2-F41F837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74B-9E85-49E9-E147-2C4FC485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r>
              <a:rPr lang="en-US" dirty="0"/>
              <a:t>If no positive controls available:</a:t>
            </a:r>
            <a:endParaRPr lang="en-US" sz="2800" dirty="0"/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7DDF4F-CA58-3EBB-EF51-668BE65F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64068"/>
              </p:ext>
            </p:extLst>
          </p:nvPr>
        </p:nvGraphicFramePr>
        <p:xfrm>
          <a:off x="1151565" y="2934150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16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B68B-B3B4-9B96-D552-27C2A5E1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323-2227-79CE-FA71-419DA1F5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CCFE-91B3-A122-FDA5-C9763BA7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1.00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=100%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0F71-7874-6AE9-0E53-A28D2A4B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8515511-E375-C70F-FBE2-99EF83B524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7" name="Picture 1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A630D63-5869-EFEA-4495-058D99A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70" y="1843088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0F0A2-28EE-7511-A98D-DBF5B0B3CCF2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samples </a:t>
            </a:r>
          </a:p>
          <a:p>
            <a:r>
              <a:rPr lang="en-US" sz="2800" b="1" dirty="0"/>
              <a:t>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</p:spTree>
    <p:extLst>
      <p:ext uri="{BB962C8B-B14F-4D97-AF65-F5344CB8AC3E}">
        <p14:creationId xmlns:p14="http://schemas.microsoft.com/office/powerpoint/2010/main" val="161070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D049-42B6-66D1-A28A-834B407B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4C4-544F-E4FB-8D85-C21C2B2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045-7EBC-1F19-20E8-BE9CB0AFD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5268911"/>
            <a:ext cx="11193780" cy="10598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Serosurveillance of viral and vaccine-preventable diseases using 47-plex assay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53BB7A3E-3CED-D564-1646-D76D1B82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79" y="1894694"/>
            <a:ext cx="5469442" cy="30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5CB-84EE-29ED-26B4-CC1551CB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1ED9-6A59-A37F-5B99-4EDAF0F3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Mixture models are the only method to estimate (1) the probability that a sample is seropositive and (2) seroprevalence directly from the sample distribution 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 not require positive or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741558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C852-F005-4491-A68D-AE08825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0C8B-B6CA-06B2-1EAF-EF9ACB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A41-D338-D1F2-DAB7-7EB406DF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or negative controls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we can identify distributions representing exposed and unexposed individuals (ideally with minimal overlap)</a:t>
            </a:r>
          </a:p>
        </p:txBody>
      </p:sp>
    </p:spTree>
    <p:extLst>
      <p:ext uri="{BB962C8B-B14F-4D97-AF65-F5344CB8AC3E}">
        <p14:creationId xmlns:p14="http://schemas.microsoft.com/office/powerpoint/2010/main" val="1461107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A422-88F5-3AA8-2B08-51C2A1B4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B08-5180-90B0-29AF-880BBF0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9E6-00AF-2CF0-9CB1-C85FB5A2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may we not see two distinct distributions for exposed and unexposed individuals in a population (e.g., either 1 or 3+ distributions)?</a:t>
            </a:r>
          </a:p>
          <a:p>
            <a:r>
              <a:rPr lang="en-US" dirty="0"/>
              <a:t>Almost all / almost no individuals exposed</a:t>
            </a:r>
          </a:p>
          <a:p>
            <a:r>
              <a:rPr lang="en-US" dirty="0"/>
              <a:t>Waning antibodies over time</a:t>
            </a:r>
          </a:p>
          <a:p>
            <a:r>
              <a:rPr lang="en-US" dirty="0"/>
              <a:t>Cross-reactive antibodies</a:t>
            </a:r>
          </a:p>
          <a:p>
            <a:r>
              <a:rPr lang="en-US" dirty="0"/>
              <a:t>Magnitude of antibody response could vary with intensity of infection</a:t>
            </a:r>
          </a:p>
          <a:p>
            <a:r>
              <a:rPr lang="en-US" dirty="0"/>
              <a:t>Natural infection vs. vaccination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BFA7-5538-5F3E-2596-E81C4091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EB9-AD39-B4A1-9EAD-859A4E84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8C99-6B4D-22E8-920E-44B49689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1" y="1474805"/>
            <a:ext cx="10515600" cy="566701"/>
          </a:xfrm>
        </p:spPr>
        <p:txBody>
          <a:bodyPr>
            <a:noAutofit/>
          </a:bodyPr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Chikv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could be appropriate distributions for fitting a mixture model (possibly two components per antigen) </a:t>
            </a:r>
            <a:endParaRPr lang="en-US" sz="28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E35F380-E0AC-8A5D-3F51-3F8855A6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969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2992E7A-E5AA-4509-5A06-579F64F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65" y="264696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6583-32E0-0EDE-F145-BD5BA568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E92A-5A4B-A7F6-CA63-2419FA10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7B6B-5A9F-057A-FED0-1032429D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64" y="5016724"/>
            <a:ext cx="7213600" cy="100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F73C51-B987-A29E-388F-C813705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71"/>
            <a:ext cx="3125972" cy="262325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Statistics also show that 2 components fit these distributions better than 1 component  </a:t>
            </a:r>
          </a:p>
        </p:txBody>
      </p:sp>
      <p:pic>
        <p:nvPicPr>
          <p:cNvPr id="10" name="Picture 9" descr="A graph of a graph showing different distribution of different distribution of different distribution of different distribution of different distribution of different distribution of different distribution of different distribution of different&#10;&#10;AI-generated content may be incorrect.">
            <a:extLst>
              <a:ext uri="{FF2B5EF4-FFF2-40B4-BE49-F238E27FC236}">
                <a16:creationId xmlns:a16="http://schemas.microsoft.com/office/drawing/2014/main" id="{79E7AD7C-4B13-33E4-2273-ACBB7BC6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4432890" y="1512176"/>
            <a:ext cx="3326219" cy="3149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6669A049-35BA-9D72-B5C3-CAFE7057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4"/>
          <a:stretch/>
        </p:blipFill>
        <p:spPr>
          <a:xfrm>
            <a:off x="7759109" y="1512176"/>
            <a:ext cx="3326219" cy="314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080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583D-24B5-B10D-4436-875EAE3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0D3-1929-14D4-E81F-FAEF4FC4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A65F-74BE-0B9D-1269-55142707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720020"/>
            <a:ext cx="10515600" cy="694291"/>
          </a:xfrm>
        </p:spPr>
        <p:txBody>
          <a:bodyPr/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dirty="0"/>
              <a:t>Some antigen distributions like West Nile Virus are not as good:</a:t>
            </a:r>
          </a:p>
        </p:txBody>
      </p:sp>
      <p:pic>
        <p:nvPicPr>
          <p:cNvPr id="7" name="Picture 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49EA854C-9EF5-DA43-0147-6A1EDFFB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1" y="2443643"/>
            <a:ext cx="3528237" cy="3528237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0B15CFB6-1C05-A569-9132-1814AE0D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6"/>
          <a:stretch/>
        </p:blipFill>
        <p:spPr>
          <a:xfrm>
            <a:off x="5956823" y="2493261"/>
            <a:ext cx="357881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82A32-F8CB-A849-E987-4BF9A0661548}"/>
              </a:ext>
            </a:extLst>
          </p:cNvPr>
          <p:cNvSpPr txBox="1"/>
          <p:nvPr/>
        </p:nvSpPr>
        <p:spPr>
          <a:xfrm>
            <a:off x="8744954" y="2598003"/>
            <a:ext cx="248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component is best fit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785A58-E86C-A0C4-86E3-28A94FD55053}"/>
              </a:ext>
            </a:extLst>
          </p:cNvPr>
          <p:cNvCxnSpPr>
            <a:cxnSpLocks/>
          </p:cNvCxnSpPr>
          <p:nvPr/>
        </p:nvCxnSpPr>
        <p:spPr>
          <a:xfrm flipH="1">
            <a:off x="8311184" y="3287210"/>
            <a:ext cx="867540" cy="547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35B-9F04-5292-2CA4-C285CA2D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66B9-8350-60AA-7ABD-32157656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3088" cy="3695066"/>
          </a:xfrm>
        </p:spPr>
        <p:txBody>
          <a:bodyPr>
            <a:normAutofit/>
          </a:bodyPr>
          <a:lstStyle/>
          <a:p>
            <a:r>
              <a:rPr lang="en-US" dirty="0"/>
              <a:t>Unlike other methods, this method doesn’t calculate a cutoff</a:t>
            </a:r>
          </a:p>
          <a:p>
            <a:r>
              <a:rPr lang="en-US" dirty="0"/>
              <a:t>Instead, it calculates the probability of each sample being seropositive</a:t>
            </a:r>
          </a:p>
          <a:p>
            <a:r>
              <a:rPr lang="en-US" dirty="0"/>
              <a:t>Seroprevalence equals the sum of the individual-level probabilities of being seropositive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01ACD-41BE-840C-D5A8-F13E199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23" y="1541569"/>
            <a:ext cx="40894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/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𝑆𝑒𝑟𝑜𝑝𝑟𝑒𝑣𝑎𝑙𝑒𝑛𝑐𝑒</m:t>
                      </m:r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𝑝𝑟𝑜𝑏𝑎𝑏𝑙𝑖𝑡𝑖𝑒𝑠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𝑠𝑎𝑚𝑝𝑙𝑒𝑠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253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=25.3%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EA6D-9451-1AC6-40A8-3FDFEB61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0370-D76D-94A1-1BD4-5A1D859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 to determine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with different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are important to understand.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you choose will depend on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study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particular antigen(s)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addition to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available, and sample and control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148A-5265-F49C-29E1-4FF30041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01BB-21EF-D5A6-F071-F189B8D3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2FA-DED3-1B13-080A-9B962A18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43178"/>
            <a:ext cx="10515600" cy="2021523"/>
          </a:xfrm>
        </p:spPr>
        <p:txBody>
          <a:bodyPr>
            <a:normAutofit lnSpcReduction="10000"/>
          </a:bodyPr>
          <a:lstStyle/>
          <a:p>
            <a:pPr marL="457200" marR="0" lvl="1" indent="0">
              <a:lnSpc>
                <a:spcPct val="115000"/>
              </a:lnSpc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Bloch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Investigation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sero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-epidemiology of vaccine preventable diseases and common viral infections in French populations using a multiplex serological assay. 2024.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medRxiv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diagram of a bimodal distribution&#10;&#10;AI-generated content may be incorrect.">
            <a:extLst>
              <a:ext uri="{FF2B5EF4-FFF2-40B4-BE49-F238E27FC236}">
                <a16:creationId xmlns:a16="http://schemas.microsoft.com/office/drawing/2014/main" id="{61EC8034-0BE6-7CCD-B27D-98332B04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13" y="1344766"/>
            <a:ext cx="6307418" cy="4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CCBA-4EB3-ED20-0244-CD4BCD92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D3A-66A3-B75E-4EAD-84AC43C7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ECA26-C492-96E5-CCA9-BEC03E605272}"/>
              </a:ext>
            </a:extLst>
          </p:cNvPr>
          <p:cNvSpPr txBox="1"/>
          <p:nvPr/>
        </p:nvSpPr>
        <p:spPr>
          <a:xfrm>
            <a:off x="3296930" y="1367522"/>
            <a:ext cx="40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international standards available (like for correlate of protection)?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40A7DE-E0AF-92CC-8E41-026A7506788F}"/>
              </a:ext>
            </a:extLst>
          </p:cNvPr>
          <p:cNvCxnSpPr>
            <a:cxnSpLocks/>
          </p:cNvCxnSpPr>
          <p:nvPr/>
        </p:nvCxnSpPr>
        <p:spPr>
          <a:xfrm>
            <a:off x="5451630" y="2013854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0BDF1B-894D-2928-FBE3-DA24CD72B45E}"/>
              </a:ext>
            </a:extLst>
          </p:cNvPr>
          <p:cNvCxnSpPr>
            <a:cxnSpLocks/>
          </p:cNvCxnSpPr>
          <p:nvPr/>
        </p:nvCxnSpPr>
        <p:spPr>
          <a:xfrm flipH="1">
            <a:off x="4788104" y="2013853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F01F29-2EA5-D7C7-BBCC-4DDECC3350BB}"/>
              </a:ext>
            </a:extLst>
          </p:cNvPr>
          <p:cNvSpPr txBox="1"/>
          <p:nvPr/>
        </p:nvSpPr>
        <p:spPr>
          <a:xfrm>
            <a:off x="4269358" y="2126061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4696C-252F-3381-F060-EBC969266444}"/>
              </a:ext>
            </a:extLst>
          </p:cNvPr>
          <p:cNvSpPr txBox="1"/>
          <p:nvPr/>
        </p:nvSpPr>
        <p:spPr>
          <a:xfrm>
            <a:off x="5737965" y="208280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966E1-7046-086B-9548-166075D8E9ED}"/>
              </a:ext>
            </a:extLst>
          </p:cNvPr>
          <p:cNvSpPr txBox="1"/>
          <p:nvPr/>
        </p:nvSpPr>
        <p:spPr>
          <a:xfrm>
            <a:off x="3153908" y="2607601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international 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90C73-D79C-1A23-298C-EB6DB8BCF7BD}"/>
              </a:ext>
            </a:extLst>
          </p:cNvPr>
          <p:cNvSpPr txBox="1"/>
          <p:nvPr/>
        </p:nvSpPr>
        <p:spPr>
          <a:xfrm>
            <a:off x="5272266" y="2508622"/>
            <a:ext cx="27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positive and negative controls available?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0B9F9B-3EC6-B691-94A7-1A0C4B4E2635}"/>
              </a:ext>
            </a:extLst>
          </p:cNvPr>
          <p:cNvCxnSpPr>
            <a:cxnSpLocks/>
          </p:cNvCxnSpPr>
          <p:nvPr/>
        </p:nvCxnSpPr>
        <p:spPr>
          <a:xfrm>
            <a:off x="7322346" y="3096340"/>
            <a:ext cx="329423" cy="41823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1D148-2031-E680-1E9B-A131E9F0CE5E}"/>
              </a:ext>
            </a:extLst>
          </p:cNvPr>
          <p:cNvCxnSpPr>
            <a:cxnSpLocks/>
          </p:cNvCxnSpPr>
          <p:nvPr/>
        </p:nvCxnSpPr>
        <p:spPr>
          <a:xfrm flipH="1">
            <a:off x="5369713" y="3262867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9129EB-1326-8DBC-0BCE-0105B888471E}"/>
              </a:ext>
            </a:extLst>
          </p:cNvPr>
          <p:cNvSpPr txBox="1"/>
          <p:nvPr/>
        </p:nvSpPr>
        <p:spPr>
          <a:xfrm>
            <a:off x="4850967" y="337507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4D1DE-8F80-71E2-6AA2-81EDC431E3B9}"/>
              </a:ext>
            </a:extLst>
          </p:cNvPr>
          <p:cNvSpPr txBox="1"/>
          <p:nvPr/>
        </p:nvSpPr>
        <p:spPr>
          <a:xfrm>
            <a:off x="7592451" y="30519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D97AF-067A-C804-3C0F-45470D302B79}"/>
              </a:ext>
            </a:extLst>
          </p:cNvPr>
          <p:cNvSpPr txBox="1"/>
          <p:nvPr/>
        </p:nvSpPr>
        <p:spPr>
          <a:xfrm>
            <a:off x="3158739" y="3868342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ROC curve; is Youden’s J reasonable?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DD1AC-CA04-1ACA-F5C9-AC4C42969110}"/>
              </a:ext>
            </a:extLst>
          </p:cNvPr>
          <p:cNvCxnSpPr>
            <a:cxnSpLocks/>
          </p:cNvCxnSpPr>
          <p:nvPr/>
        </p:nvCxnSpPr>
        <p:spPr>
          <a:xfrm>
            <a:off x="3506624" y="4538859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AA8DBA-AA50-56E2-69BE-F97D19CE4BAD}"/>
              </a:ext>
            </a:extLst>
          </p:cNvPr>
          <p:cNvCxnSpPr>
            <a:cxnSpLocks/>
          </p:cNvCxnSpPr>
          <p:nvPr/>
        </p:nvCxnSpPr>
        <p:spPr>
          <a:xfrm flipH="1">
            <a:off x="2843098" y="4538858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06C18D-3EE7-2D16-E536-6726729DE120}"/>
              </a:ext>
            </a:extLst>
          </p:cNvPr>
          <p:cNvSpPr txBox="1"/>
          <p:nvPr/>
        </p:nvSpPr>
        <p:spPr>
          <a:xfrm>
            <a:off x="2324352" y="46510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7755-32FC-91B5-879A-D2B899604FFB}"/>
              </a:ext>
            </a:extLst>
          </p:cNvPr>
          <p:cNvSpPr txBox="1"/>
          <p:nvPr/>
        </p:nvSpPr>
        <p:spPr>
          <a:xfrm>
            <a:off x="3888798" y="471872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D9217-4C7A-1651-60C9-4CED5BF986B0}"/>
              </a:ext>
            </a:extLst>
          </p:cNvPr>
          <p:cNvSpPr txBox="1"/>
          <p:nvPr/>
        </p:nvSpPr>
        <p:spPr>
          <a:xfrm>
            <a:off x="1376988" y="5148508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Youden’s 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81C8F-685E-562A-4C31-E1E421027812}"/>
              </a:ext>
            </a:extLst>
          </p:cNvPr>
          <p:cNvSpPr txBox="1"/>
          <p:nvPr/>
        </p:nvSpPr>
        <p:spPr>
          <a:xfrm>
            <a:off x="2986268" y="5168604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Maximize specificity with sensitivity</a:t>
            </a:r>
            <a:r>
              <a:rPr lang="en-US" i="0" dirty="0">
                <a:solidFill>
                  <a:srgbClr val="001D35"/>
                </a:solidFill>
                <a:effectLst/>
              </a:rPr>
              <a:t> ≥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 75%</a:t>
            </a:r>
            <a:endParaRPr lang="en-US" sz="180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4C21-2742-B4A6-C052-C0F4B4258A4F}"/>
              </a:ext>
            </a:extLst>
          </p:cNvPr>
          <p:cNvSpPr txBox="1"/>
          <p:nvPr/>
        </p:nvSpPr>
        <p:spPr>
          <a:xfrm>
            <a:off x="7211453" y="3350517"/>
            <a:ext cx="21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negative controls available?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8C0BDC-F9B2-BFB9-55A5-36B65EA4FDA1}"/>
              </a:ext>
            </a:extLst>
          </p:cNvPr>
          <p:cNvCxnSpPr>
            <a:cxnSpLocks/>
          </p:cNvCxnSpPr>
          <p:nvPr/>
        </p:nvCxnSpPr>
        <p:spPr>
          <a:xfrm>
            <a:off x="9245870" y="3943145"/>
            <a:ext cx="406135" cy="54919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2D19E-62EF-2E28-F9ED-A8630F776B8A}"/>
              </a:ext>
            </a:extLst>
          </p:cNvPr>
          <p:cNvCxnSpPr>
            <a:cxnSpLocks/>
          </p:cNvCxnSpPr>
          <p:nvPr/>
        </p:nvCxnSpPr>
        <p:spPr>
          <a:xfrm flipH="1">
            <a:off x="7902518" y="3958231"/>
            <a:ext cx="366457" cy="5341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8FF740-4FAC-9F8C-0C46-306BA20A756F}"/>
              </a:ext>
            </a:extLst>
          </p:cNvPr>
          <p:cNvSpPr txBox="1"/>
          <p:nvPr/>
        </p:nvSpPr>
        <p:spPr>
          <a:xfrm>
            <a:off x="7453194" y="3941364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919F9-69E4-4D63-1AB8-117D5E9A6752}"/>
              </a:ext>
            </a:extLst>
          </p:cNvPr>
          <p:cNvSpPr txBox="1"/>
          <p:nvPr/>
        </p:nvSpPr>
        <p:spPr>
          <a:xfrm>
            <a:off x="9505094" y="393834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17AE57-C215-FC62-69B1-7FA94C35DA54}"/>
              </a:ext>
            </a:extLst>
          </p:cNvPr>
          <p:cNvSpPr txBox="1"/>
          <p:nvPr/>
        </p:nvSpPr>
        <p:spPr>
          <a:xfrm>
            <a:off x="9336361" y="4383753"/>
            <a:ext cx="18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finite mixture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C6C25F-F871-A786-BA2A-C07D141F663A}"/>
              </a:ext>
            </a:extLst>
          </p:cNvPr>
          <p:cNvSpPr txBox="1"/>
          <p:nvPr/>
        </p:nvSpPr>
        <p:spPr>
          <a:xfrm>
            <a:off x="6097577" y="4547600"/>
            <a:ext cx="2449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Investigate the performance of: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Mean + 3SD of negative controls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Highest negative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C2B96-8A5E-5679-96B7-221161C5A1C0}"/>
              </a:ext>
            </a:extLst>
          </p:cNvPr>
          <p:cNvSpPr txBox="1"/>
          <p:nvPr/>
        </p:nvSpPr>
        <p:spPr>
          <a:xfrm>
            <a:off x="34293" y="6025317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Zambezia, Mozambique panel;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Carcelen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982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A057-0B46-9150-7E62-F3207C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AA1-68C8-5A58-C38A-3F0B822F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may want to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a way to decide cutoffs based on: 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Previous methods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and/or control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</a:p>
          <a:p>
            <a:pPr lvl="1"/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about controls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hether to prioritize minimizing false negatives vs. false positives</a:t>
            </a:r>
            <a:endParaRPr lang="en-US" dirty="0"/>
          </a:p>
          <a:p>
            <a:pPr lvl="1"/>
            <a:r>
              <a:rPr lang="en-US" dirty="0"/>
              <a:t>How you want to interpret seropositivity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62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AC92-854D-90F5-48CC-EA351E0B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A3A-F156-892B-8DDD-8E1BE12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controls in serological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759-2E5B-D566-2CF0-1E952EA5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define controls into the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following categories: </a:t>
            </a: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positives (TP):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positive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(FP):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negative</a:t>
            </a: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negatives (TN):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(FN):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positive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to have positive and negative controls to know which samples are </a:t>
            </a:r>
            <a:r>
              <a:rPr lang="en-US" sz="2400" b="1" kern="100" dirty="0">
                <a:solidFill>
                  <a:srgbClr val="66ABE5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positive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negative</a:t>
            </a:r>
            <a:endParaRPr lang="en-US" sz="2400" b="1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2D0-AD2B-AFC8-8DF1-D87539AF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cutoffs to ZIKA antigen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027E-4279-35A3-781C-3335E45B1420}"/>
              </a:ext>
            </a:extLst>
          </p:cNvPr>
          <p:cNvSpPr txBox="1"/>
          <p:nvPr/>
        </p:nvSpPr>
        <p:spPr>
          <a:xfrm>
            <a:off x="9460537" y="224783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6102-EFE1-92E5-00AE-49F98465A767}"/>
              </a:ext>
            </a:extLst>
          </p:cNvPr>
          <p:cNvSpPr txBox="1"/>
          <p:nvPr/>
        </p:nvSpPr>
        <p:spPr>
          <a:xfrm>
            <a:off x="9424138" y="320242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8C7C2-9BD3-F2D8-20F5-78E7A77A94C5}"/>
              </a:ext>
            </a:extLst>
          </p:cNvPr>
          <p:cNvSpPr txBox="1"/>
          <p:nvPr/>
        </p:nvSpPr>
        <p:spPr>
          <a:xfrm>
            <a:off x="9460537" y="513845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0B5E8-36B9-C5EA-046D-86C81D09FC87}"/>
              </a:ext>
            </a:extLst>
          </p:cNvPr>
          <p:cNvCxnSpPr>
            <a:cxnSpLocks/>
          </p:cNvCxnSpPr>
          <p:nvPr/>
        </p:nvCxnSpPr>
        <p:spPr>
          <a:xfrm flipH="1">
            <a:off x="8852638" y="24396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AC604-5E68-6E72-AB7D-6C845D78AD2B}"/>
              </a:ext>
            </a:extLst>
          </p:cNvPr>
          <p:cNvCxnSpPr>
            <a:cxnSpLocks/>
          </p:cNvCxnSpPr>
          <p:nvPr/>
        </p:nvCxnSpPr>
        <p:spPr>
          <a:xfrm flipH="1">
            <a:off x="8852638" y="33908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2C0DC5-6845-598F-31D9-9EC411DECEBE}"/>
              </a:ext>
            </a:extLst>
          </p:cNvPr>
          <p:cNvCxnSpPr>
            <a:cxnSpLocks/>
          </p:cNvCxnSpPr>
          <p:nvPr/>
        </p:nvCxnSpPr>
        <p:spPr>
          <a:xfrm flipH="1">
            <a:off x="8889037" y="525980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1FC9F33-15D6-514D-BC51-F25D82EB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0" y="1690688"/>
            <a:ext cx="7772400" cy="41431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6CA9C-EED4-507C-F1F3-004C27DA1276}"/>
              </a:ext>
            </a:extLst>
          </p:cNvPr>
          <p:cNvSpPr txBox="1"/>
          <p:nvPr/>
        </p:nvSpPr>
        <p:spPr>
          <a:xfrm>
            <a:off x="9424138" y="4243013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46A0C-131C-85A0-9D38-6EC7A331F74E}"/>
              </a:ext>
            </a:extLst>
          </p:cNvPr>
          <p:cNvCxnSpPr>
            <a:cxnSpLocks/>
          </p:cNvCxnSpPr>
          <p:nvPr/>
        </p:nvCxnSpPr>
        <p:spPr>
          <a:xfrm flipH="1">
            <a:off x="8852638" y="4364358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5FF058-C3E8-7410-27BB-A8D1A41DCD46}"/>
              </a:ext>
            </a:extLst>
          </p:cNvPr>
          <p:cNvSpPr/>
          <p:nvPr/>
        </p:nvSpPr>
        <p:spPr>
          <a:xfrm>
            <a:off x="7315200" y="1730444"/>
            <a:ext cx="1457739" cy="32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Serostatus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B3FCD-E663-E162-45E3-DA2BA8FE90E2}"/>
              </a:ext>
            </a:extLst>
          </p:cNvPr>
          <p:cNvCxnSpPr>
            <a:cxnSpLocks/>
          </p:cNvCxnSpPr>
          <p:nvPr/>
        </p:nvCxnSpPr>
        <p:spPr>
          <a:xfrm flipH="1">
            <a:off x="8839386" y="1916169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2349E3-B2EA-8C9E-E85C-4832F23E1119}"/>
              </a:ext>
            </a:extLst>
          </p:cNvPr>
          <p:cNvSpPr txBox="1"/>
          <p:nvPr/>
        </p:nvSpPr>
        <p:spPr>
          <a:xfrm>
            <a:off x="9460537" y="170759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cutoff</a:t>
            </a:r>
          </a:p>
        </p:txBody>
      </p:sp>
    </p:spTree>
    <p:extLst>
      <p:ext uri="{BB962C8B-B14F-4D97-AF65-F5344CB8AC3E}">
        <p14:creationId xmlns:p14="http://schemas.microsoft.com/office/powerpoint/2010/main" val="3339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41438</TotalTime>
  <Words>2250</Words>
  <Application>Microsoft Macintosh PowerPoint</Application>
  <PresentationFormat>Widescreen</PresentationFormat>
  <Paragraphs>338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Aptos</vt:lpstr>
      <vt:lpstr>Aptos Display</vt:lpstr>
      <vt:lpstr>Arial</vt:lpstr>
      <vt:lpstr>Cambria Math</vt:lpstr>
      <vt:lpstr>Courier New</vt:lpstr>
      <vt:lpstr>GillSansRegular</vt:lpstr>
      <vt:lpstr>Symbol</vt:lpstr>
      <vt:lpstr>Office Theme</vt:lpstr>
      <vt:lpstr>Lecture 5  Determining serostatus and estimating seroprevalence</vt:lpstr>
      <vt:lpstr>Lecture outline </vt:lpstr>
      <vt:lpstr>Cutoff methods</vt:lpstr>
      <vt:lpstr>Examples of choosing cutoff methods</vt:lpstr>
      <vt:lpstr>Examples of choosing cutoff methods</vt:lpstr>
      <vt:lpstr>Examples of choosing cutoff methods</vt:lpstr>
      <vt:lpstr>Other considerations: </vt:lpstr>
      <vt:lpstr>Classifying controls in serological testing</vt:lpstr>
      <vt:lpstr>Applying cutoffs to ZIKA antigen controls</vt:lpstr>
      <vt:lpstr>2X2 table for ZIKA </vt:lpstr>
      <vt:lpstr>False positives and false negatives: which are “worse”?</vt:lpstr>
      <vt:lpstr>One way to think about this…</vt:lpstr>
      <vt:lpstr>False positives and false negatives: which are “worse”?</vt:lpstr>
      <vt:lpstr>False positives and false negatives</vt:lpstr>
      <vt:lpstr>Sensitivity and specificity</vt:lpstr>
      <vt:lpstr>Sensitivity and specificity</vt:lpstr>
      <vt:lpstr>Sensitivity of ZIKA, cutoff  = 500</vt:lpstr>
      <vt:lpstr>Sensitivity of ZIKA, cutoff  = 500</vt:lpstr>
      <vt:lpstr>Specificity of ZIKA, cutoff  = 500</vt:lpstr>
      <vt:lpstr>Specificity of ZIKA, cutoff  = 500</vt:lpstr>
      <vt:lpstr>Receiver Operating Characteristic (ROC) Curve</vt:lpstr>
      <vt:lpstr>ROC Curves</vt:lpstr>
      <vt:lpstr>ROC Curves</vt:lpstr>
      <vt:lpstr>Choosing a cutoff from ROC Curve</vt:lpstr>
      <vt:lpstr>Cutoffs from ROC curve – Youden’s Index</vt:lpstr>
      <vt:lpstr>Cutoffs from ROC curve – Youden’s Index</vt:lpstr>
      <vt:lpstr>Cutoffs from ROC curve</vt:lpstr>
      <vt:lpstr>ROC curve summary</vt:lpstr>
      <vt:lpstr>Mean + Standard Deviation</vt:lpstr>
      <vt:lpstr>Unexposed controls</vt:lpstr>
      <vt:lpstr>Unexposed controls</vt:lpstr>
      <vt:lpstr>Unexposed controls</vt:lpstr>
      <vt:lpstr>Distributions of controls</vt:lpstr>
      <vt:lpstr>Distribution of negative controls</vt:lpstr>
      <vt:lpstr>PowerPoint Presentation</vt:lpstr>
      <vt:lpstr>PowerPoint Presentation</vt:lpstr>
      <vt:lpstr>Specificity of ZIKA antigen</vt:lpstr>
      <vt:lpstr>Specificity of ZIKA antigen</vt:lpstr>
      <vt:lpstr>PowerPoint Presentation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Sonia Tara Hegde</cp:lastModifiedBy>
  <cp:revision>51</cp:revision>
  <dcterms:created xsi:type="dcterms:W3CDTF">2025-04-09T16:28:51Z</dcterms:created>
  <dcterms:modified xsi:type="dcterms:W3CDTF">2025-07-30T09:40:43Z</dcterms:modified>
</cp:coreProperties>
</file>